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91" r:id="rId5"/>
    <p:sldId id="298" r:id="rId6"/>
    <p:sldId id="299" r:id="rId7"/>
    <p:sldId id="259" r:id="rId8"/>
    <p:sldId id="260" r:id="rId9"/>
    <p:sldId id="286" r:id="rId10"/>
    <p:sldId id="287" r:id="rId11"/>
    <p:sldId id="295" r:id="rId12"/>
    <p:sldId id="261" r:id="rId13"/>
    <p:sldId id="262" r:id="rId14"/>
    <p:sldId id="288" r:id="rId15"/>
    <p:sldId id="265" r:id="rId16"/>
    <p:sldId id="297" r:id="rId17"/>
    <p:sldId id="269" r:id="rId18"/>
    <p:sldId id="270" r:id="rId19"/>
    <p:sldId id="271" r:id="rId20"/>
    <p:sldId id="272" r:id="rId21"/>
    <p:sldId id="274" r:id="rId22"/>
    <p:sldId id="300" r:id="rId23"/>
    <p:sldId id="302" r:id="rId24"/>
    <p:sldId id="278" r:id="rId25"/>
    <p:sldId id="279" r:id="rId26"/>
    <p:sldId id="289" r:id="rId27"/>
    <p:sldId id="280" r:id="rId28"/>
    <p:sldId id="281" r:id="rId29"/>
    <p:sldId id="296" r:id="rId30"/>
    <p:sldId id="301" r:id="rId31"/>
    <p:sldId id="293" r:id="rId32"/>
    <p:sldId id="283" r:id="rId33"/>
    <p:sldId id="294" r:id="rId34"/>
    <p:sldId id="303" r:id="rId35"/>
    <p:sldId id="304" r:id="rId36"/>
    <p:sldId id="305" r:id="rId3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E2091B-AAE2-45D2-A02D-C8D783148F49}" type="datetimeFigureOut">
              <a:rPr lang="hr-HR" smtClean="0"/>
              <a:t>1.3.2017.</a:t>
            </a:fld>
            <a:endParaRPr lang="hr-HR"/>
          </a:p>
        </p:txBody>
      </p:sp>
      <p:sp>
        <p:nvSpPr>
          <p:cNvPr id="4" name="Rezervirano mjesto podnožj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Rezervirano mjesto broja slajd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D17D8E-06B6-4BC5-BC24-F27EE61FE92E}" type="slidenum">
              <a:rPr lang="hr-HR" smtClean="0"/>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6BD4AB-D7E8-4C53-BC15-C7B86D1A701B}" type="datetimeFigureOut">
              <a:rPr lang="hr-HR" smtClean="0"/>
              <a:pPr/>
              <a:t>1.3.2017.</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F01C74-8583-4523-B8EC-E1E2354EE60A}" type="slidenum">
              <a:rPr lang="hr-HR" smtClean="0"/>
              <a:pPr/>
              <a:t>‹#›</a:t>
            </a:fld>
            <a:endParaRPr lang="hr-HR"/>
          </a:p>
        </p:txBody>
      </p:sp>
    </p:spTree>
    <p:extLst>
      <p:ext uri="{BB962C8B-B14F-4D97-AF65-F5344CB8AC3E}">
        <p14:creationId xmlns:p14="http://schemas.microsoft.com/office/powerpoint/2010/main" xmlns="" val="167751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D2F01C74-8583-4523-B8EC-E1E2354EE60A}" type="slidenum">
              <a:rPr lang="hr-HR" smtClean="0"/>
              <a:pPr/>
              <a:t>6</a:t>
            </a:fld>
            <a:endParaRPr lang="hr-HR"/>
          </a:p>
        </p:txBody>
      </p:sp>
    </p:spTree>
    <p:extLst>
      <p:ext uri="{BB962C8B-B14F-4D97-AF65-F5344CB8AC3E}">
        <p14:creationId xmlns:p14="http://schemas.microsoft.com/office/powerpoint/2010/main" xmlns="" val="1459389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D57981-6752-4503-9B2E-487346A3504F}" type="datetimeFigureOut">
              <a:rPr lang="sr-Latn-CS" smtClean="0"/>
              <a:pPr/>
              <a:t>1.3.2017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A3CB05C4-B100-4A86-9D93-38903F3E0B29}"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57981-6752-4503-9B2E-487346A3504F}" type="datetimeFigureOut">
              <a:rPr lang="sr-Latn-CS" smtClean="0"/>
              <a:pPr/>
              <a:t>1.3.2017</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B05C4-B100-4A86-9D93-38903F3E0B29}"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zbori.hr/"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www.izbori.h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www.izbori.h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zbori.h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zbori.hr/" TargetMode="External"/><Relationship Id="rId2" Type="http://schemas.openxmlformats.org/officeDocument/2006/relationships/hyperlink" Target="mailto:dip@izbori.h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928802"/>
            <a:ext cx="7772400" cy="1470025"/>
          </a:xfrm>
        </p:spPr>
        <p:txBody>
          <a:bodyPr>
            <a:normAutofit fontScale="90000"/>
          </a:bodyPr>
          <a:lstStyle/>
          <a:p>
            <a:r>
              <a:rPr lang="hr-HR" b="1" dirty="0" smtClean="0"/>
              <a:t>Edukacije županijskih, gradskih i općinskih izbornih povjerenstava te Izbornog povjerenstva Grada Zagreba – lokalni izbori 2017.</a:t>
            </a:r>
            <a:endParaRPr lang="hr-HR" b="1" dirty="0"/>
          </a:p>
        </p:txBody>
      </p:sp>
      <p:sp>
        <p:nvSpPr>
          <p:cNvPr id="3" name="Subtitle 2"/>
          <p:cNvSpPr>
            <a:spLocks noGrp="1"/>
          </p:cNvSpPr>
          <p:nvPr>
            <p:ph type="subTitle" idx="1"/>
          </p:nvPr>
        </p:nvSpPr>
        <p:spPr>
          <a:xfrm>
            <a:off x="1357290" y="4143380"/>
            <a:ext cx="6400800" cy="1752600"/>
          </a:xfrm>
        </p:spPr>
        <p:txBody>
          <a:bodyPr>
            <a:normAutofit fontScale="92500" lnSpcReduction="20000"/>
          </a:bodyPr>
          <a:lstStyle/>
          <a:p>
            <a:endParaRPr lang="hr-HR" dirty="0" smtClean="0">
              <a:solidFill>
                <a:schemeClr val="tx1"/>
              </a:solidFill>
            </a:endParaRPr>
          </a:p>
          <a:p>
            <a:r>
              <a:rPr lang="hr-HR" b="1" dirty="0" smtClean="0">
                <a:solidFill>
                  <a:schemeClr val="tx1"/>
                </a:solidFill>
              </a:rPr>
              <a:t>DRŽAVNO IZBORNO POVJERENSTVO REPUBLIKE HRVATSKE</a:t>
            </a:r>
          </a:p>
          <a:p>
            <a:r>
              <a:rPr lang="hr-HR" b="1" dirty="0" smtClean="0">
                <a:solidFill>
                  <a:schemeClr val="tx1"/>
                </a:solidFill>
              </a:rPr>
              <a:t>Ožujak, 2017.</a:t>
            </a:r>
            <a:endParaRPr lang="hr-HR" b="1" dirty="0">
              <a:solidFill>
                <a:schemeClr val="tx1"/>
              </a:solidFill>
            </a:endParaRPr>
          </a:p>
        </p:txBody>
      </p:sp>
      <p:sp>
        <p:nvSpPr>
          <p:cNvPr id="4" name="TekstniOkvir 3"/>
          <p:cNvSpPr txBox="1"/>
          <p:nvPr/>
        </p:nvSpPr>
        <p:spPr>
          <a:xfrm>
            <a:off x="-684584" y="188640"/>
            <a:ext cx="184731" cy="369332"/>
          </a:xfrm>
          <a:prstGeom prst="rect">
            <a:avLst/>
          </a:prstGeom>
          <a:noFill/>
        </p:spPr>
        <p:txBody>
          <a:bodyPr wrap="none" rtlCol="0">
            <a:spAutoFit/>
          </a:bodyPr>
          <a:lstStyle/>
          <a:p>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Obavijest državljanima drugih država članica Europske unije</a:t>
            </a:r>
            <a:endParaRPr lang="hr-HR" b="1" dirty="0"/>
          </a:p>
        </p:txBody>
      </p:sp>
      <p:sp>
        <p:nvSpPr>
          <p:cNvPr id="4" name="Rezervirano mjesto teksta 3"/>
          <p:cNvSpPr>
            <a:spLocks noGrp="1"/>
          </p:cNvSpPr>
          <p:nvPr>
            <p:ph type="body" idx="1"/>
          </p:nvPr>
        </p:nvSpPr>
        <p:spPr/>
        <p:txBody>
          <a:bodyPr/>
          <a:lstStyle/>
          <a:p>
            <a:r>
              <a:rPr lang="hr-HR" dirty="0"/>
              <a:t>Državno izborno povjerenstvo </a:t>
            </a:r>
          </a:p>
        </p:txBody>
      </p:sp>
      <p:sp>
        <p:nvSpPr>
          <p:cNvPr id="3" name="Rezervirano mjesto sadržaja 2"/>
          <p:cNvSpPr>
            <a:spLocks noGrp="1"/>
          </p:cNvSpPr>
          <p:nvPr>
            <p:ph sz="half" idx="2"/>
          </p:nvPr>
        </p:nvSpPr>
        <p:spPr/>
        <p:txBody>
          <a:bodyPr>
            <a:normAutofit/>
          </a:bodyPr>
          <a:lstStyle/>
          <a:p>
            <a:r>
              <a:rPr lang="hr-HR" dirty="0" smtClean="0"/>
              <a:t>Obavijest o načinu ostvarenja aktivnog i pasivnog biračkog prava državljana drugih država članica Europske unije → tijekom veljače 2017. objavljena na internetskim stranicama </a:t>
            </a:r>
            <a:r>
              <a:rPr lang="hr-HR" dirty="0" smtClean="0">
                <a:hlinkClick r:id="rId2"/>
              </a:rPr>
              <a:t>www.izbori.hr</a:t>
            </a:r>
            <a:r>
              <a:rPr lang="hr-HR" dirty="0" smtClean="0"/>
              <a:t> </a:t>
            </a:r>
          </a:p>
          <a:p>
            <a:endParaRPr lang="hr-HR" dirty="0"/>
          </a:p>
        </p:txBody>
      </p:sp>
      <p:sp>
        <p:nvSpPr>
          <p:cNvPr id="5" name="Rezervirano mjesto teksta 4"/>
          <p:cNvSpPr>
            <a:spLocks noGrp="1"/>
          </p:cNvSpPr>
          <p:nvPr>
            <p:ph type="body" sz="quarter" idx="3"/>
          </p:nvPr>
        </p:nvSpPr>
        <p:spPr/>
        <p:txBody>
          <a:bodyPr>
            <a:normAutofit fontScale="92500"/>
          </a:bodyPr>
          <a:lstStyle/>
          <a:p>
            <a:r>
              <a:rPr lang="hr-HR" dirty="0" smtClean="0"/>
              <a:t>Nadležno izborno povjerenstvo</a:t>
            </a:r>
            <a:endParaRPr lang="hr-HR" dirty="0"/>
          </a:p>
        </p:txBody>
      </p:sp>
      <p:sp>
        <p:nvSpPr>
          <p:cNvPr id="6" name="Rezervirano mjesto sadržaja 5"/>
          <p:cNvSpPr>
            <a:spLocks noGrp="1"/>
          </p:cNvSpPr>
          <p:nvPr>
            <p:ph sz="quarter" idx="4"/>
          </p:nvPr>
        </p:nvSpPr>
        <p:spPr/>
        <p:txBody>
          <a:bodyPr/>
          <a:lstStyle/>
          <a:p>
            <a:r>
              <a:rPr lang="hr-HR" b="1" dirty="0"/>
              <a:t>d</a:t>
            </a:r>
            <a:r>
              <a:rPr lang="hr-HR" b="1" dirty="0" smtClean="0"/>
              <a:t>užno je </a:t>
            </a:r>
            <a:r>
              <a:rPr lang="hr-HR" dirty="0" smtClean="0"/>
              <a:t>o načinu ostvarivanja prva glasovanja i kandidiranja državljana drugih država članica Europske unije izvijestiti javnost sredstvima javnog priopćavanja (čl. 6. st. 2. Zakona o pravu državljana drugih država članica Europske unije…)</a:t>
            </a:r>
            <a:endParaRPr lang="hr-HR" dirty="0"/>
          </a:p>
        </p:txBody>
      </p:sp>
    </p:spTree>
    <p:extLst>
      <p:ext uri="{BB962C8B-B14F-4D97-AF65-F5344CB8AC3E}">
        <p14:creationId xmlns:p14="http://schemas.microsoft.com/office/powerpoint/2010/main" xmlns="" val="3021033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p:cNvSpPr>
            <a:spLocks noGrp="1"/>
          </p:cNvSpPr>
          <p:nvPr>
            <p:ph type="title"/>
          </p:nvPr>
        </p:nvSpPr>
        <p:spPr/>
        <p:txBody>
          <a:bodyPr/>
          <a:lstStyle/>
          <a:p>
            <a:r>
              <a:rPr lang="hr-HR" b="1" dirty="0"/>
              <a:t>Kandidiranje</a:t>
            </a:r>
            <a:endParaRPr lang="hr-HR" dirty="0"/>
          </a:p>
        </p:txBody>
      </p:sp>
      <p:sp>
        <p:nvSpPr>
          <p:cNvPr id="8" name="Rezervirano mjesto sadržaja 7"/>
          <p:cNvSpPr>
            <a:spLocks noGrp="1"/>
          </p:cNvSpPr>
          <p:nvPr>
            <p:ph idx="1"/>
          </p:nvPr>
        </p:nvSpPr>
        <p:spPr/>
        <p:txBody>
          <a:bodyPr/>
          <a:lstStyle/>
          <a:p>
            <a:pPr marL="0" indent="0" algn="just">
              <a:buNone/>
            </a:pPr>
            <a:r>
              <a:rPr lang="hr-HR" dirty="0"/>
              <a:t>= postupak predlaganja kandidacijskih lista i kandidata od strane ovlaštenih predlagatelja</a:t>
            </a:r>
          </a:p>
          <a:p>
            <a:endParaRPr lang="hr-HR" dirty="0"/>
          </a:p>
        </p:txBody>
      </p:sp>
    </p:spTree>
    <p:extLst>
      <p:ext uri="{BB962C8B-B14F-4D97-AF65-F5344CB8AC3E}">
        <p14:creationId xmlns:p14="http://schemas.microsoft.com/office/powerpoint/2010/main" xmlns="" val="1054597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lstStyle/>
          <a:p>
            <a:pPr lvl="0"/>
            <a:r>
              <a:rPr lang="hr-HR" b="1" dirty="0"/>
              <a:t>Zabrana kandidiranja</a:t>
            </a:r>
            <a:endParaRPr lang="hr-HR" dirty="0"/>
          </a:p>
        </p:txBody>
      </p:sp>
      <p:sp>
        <p:nvSpPr>
          <p:cNvPr id="3" name="Content Placeholder 2"/>
          <p:cNvSpPr>
            <a:spLocks noGrp="1"/>
          </p:cNvSpPr>
          <p:nvPr>
            <p:ph idx="1"/>
          </p:nvPr>
        </p:nvSpPr>
        <p:spPr/>
        <p:txBody>
          <a:bodyPr>
            <a:normAutofit fontScale="77500" lnSpcReduction="20000"/>
          </a:bodyPr>
          <a:lstStyle/>
          <a:p>
            <a:pPr lvl="0" algn="just"/>
            <a:r>
              <a:rPr lang="hr-HR" dirty="0"/>
              <a:t>policijski službenici, djelatne vojne osobe, službenici i namještenici u Oružanim snagama RH (</a:t>
            </a:r>
            <a:r>
              <a:rPr lang="hr-HR" dirty="0" err="1"/>
              <a:t>čl</a:t>
            </a:r>
            <a:r>
              <a:rPr lang="hr-HR" dirty="0"/>
              <a:t>. 13</a:t>
            </a:r>
            <a:r>
              <a:rPr lang="hr-HR" dirty="0" smtClean="0"/>
              <a:t>. st. 1. </a:t>
            </a:r>
            <a:r>
              <a:rPr lang="hr-HR" dirty="0"/>
              <a:t>Zakona</a:t>
            </a:r>
            <a:r>
              <a:rPr lang="hr-HR" dirty="0" smtClean="0"/>
              <a:t>)</a:t>
            </a:r>
          </a:p>
          <a:p>
            <a:pPr marL="0" lvl="0" indent="0" algn="just">
              <a:buNone/>
            </a:pPr>
            <a:r>
              <a:rPr lang="hr-HR" b="1" i="1" dirty="0" smtClean="0">
                <a:solidFill>
                  <a:srgbClr val="0070C0"/>
                </a:solidFill>
              </a:rPr>
              <a:t>NOVO!</a:t>
            </a:r>
          </a:p>
          <a:p>
            <a:pPr lvl="0" algn="just"/>
            <a:r>
              <a:rPr lang="hr-HR" dirty="0" smtClean="0"/>
              <a:t>osobe koje su pravomoćnom sudskom odlukom osuđene za određena kaznena djela (uključujući tu i uvjetnu osudu) na kaznu zatvora u trajanju od najmanje šest mjeseci (čl. 13. st. 2. Zakona)</a:t>
            </a:r>
            <a:endParaRPr lang="hr-HR" dirty="0"/>
          </a:p>
          <a:p>
            <a:pPr algn="just">
              <a:buNone/>
            </a:pPr>
            <a:r>
              <a:rPr lang="hr-HR" dirty="0"/>
              <a:t> </a:t>
            </a:r>
          </a:p>
          <a:p>
            <a:pPr algn="just">
              <a:buNone/>
            </a:pPr>
            <a:r>
              <a:rPr lang="hr-HR" b="1" dirty="0"/>
              <a:t>Zabrana višestrukog kandidiranja</a:t>
            </a:r>
            <a:endParaRPr lang="hr-HR" dirty="0"/>
          </a:p>
          <a:p>
            <a:pPr lvl="0" algn="just"/>
            <a:r>
              <a:rPr lang="hr-HR" dirty="0"/>
              <a:t>nitko se ne može istovremeno kandidirati za općinskog načelnika, odnosno gradonačelnika i župana (</a:t>
            </a:r>
            <a:r>
              <a:rPr lang="hr-HR" dirty="0" err="1"/>
              <a:t>čl</a:t>
            </a:r>
            <a:r>
              <a:rPr lang="hr-HR" dirty="0"/>
              <a:t>. 14. Zakona)</a:t>
            </a:r>
          </a:p>
          <a:p>
            <a:pPr lvl="0" algn="just"/>
            <a:r>
              <a:rPr lang="hr-HR" dirty="0"/>
              <a:t>to pravilo vrijedi i za njihove </a:t>
            </a:r>
            <a:r>
              <a:rPr lang="hr-HR" dirty="0" smtClean="0"/>
              <a:t>zamjenike</a:t>
            </a:r>
            <a:endParaRPr lang="hr-H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a:t>Nespojivost </a:t>
            </a:r>
            <a:r>
              <a:rPr lang="hr-HR" b="1" dirty="0" smtClean="0"/>
              <a:t>dužnosti</a:t>
            </a:r>
            <a:endParaRPr lang="hr-HR" dirty="0"/>
          </a:p>
        </p:txBody>
      </p:sp>
      <p:sp>
        <p:nvSpPr>
          <p:cNvPr id="3" name="Content Placeholder 2"/>
          <p:cNvSpPr>
            <a:spLocks noGrp="1"/>
          </p:cNvSpPr>
          <p:nvPr>
            <p:ph idx="1"/>
          </p:nvPr>
        </p:nvSpPr>
        <p:spPr/>
        <p:txBody>
          <a:bodyPr>
            <a:normAutofit fontScale="77500" lnSpcReduction="20000"/>
          </a:bodyPr>
          <a:lstStyle/>
          <a:p>
            <a:pPr algn="just"/>
            <a:r>
              <a:rPr lang="hr-HR" dirty="0" err="1"/>
              <a:t>Čl</a:t>
            </a:r>
            <a:r>
              <a:rPr lang="hr-HR" dirty="0"/>
              <a:t>. 78. Zakona – dužnosti nespojive sa dužnošću člana predstavničkog tijela </a:t>
            </a:r>
            <a:r>
              <a:rPr lang="hr-HR" dirty="0" smtClean="0"/>
              <a:t>JLP(R)S</a:t>
            </a:r>
            <a:endParaRPr lang="hr-HR" sz="2800" dirty="0"/>
          </a:p>
          <a:p>
            <a:pPr algn="just"/>
            <a:r>
              <a:rPr lang="hr-HR" dirty="0" err="1"/>
              <a:t>Čl</a:t>
            </a:r>
            <a:r>
              <a:rPr lang="hr-HR" dirty="0"/>
              <a:t>. 89. Zakona – dužnosti nespojive sa dužnošću općinskog načelnika, gradonačelnika i župana te njihovih zamjenika</a:t>
            </a:r>
            <a:endParaRPr lang="hr-HR" sz="2800" dirty="0"/>
          </a:p>
          <a:p>
            <a:pPr algn="just">
              <a:buNone/>
            </a:pPr>
            <a:endParaRPr lang="hr-HR" sz="2800" dirty="0"/>
          </a:p>
          <a:p>
            <a:pPr lvl="1" algn="just"/>
            <a:r>
              <a:rPr lang="hr-HR" dirty="0"/>
              <a:t>općinski načelnik/gradonačelnik/župan i njihovi zamjenici </a:t>
            </a:r>
            <a:r>
              <a:rPr lang="hr-HR" b="1" dirty="0"/>
              <a:t>ne mogu</a:t>
            </a:r>
            <a:r>
              <a:rPr lang="hr-HR" dirty="0"/>
              <a:t> istovremeno biti članovi općinskog/gradskog vijeća</a:t>
            </a:r>
            <a:endParaRPr lang="hr-HR" sz="2400" dirty="0"/>
          </a:p>
          <a:p>
            <a:pPr lvl="1" algn="just"/>
            <a:r>
              <a:rPr lang="hr-HR" dirty="0"/>
              <a:t>župan i njegovi zamjenici </a:t>
            </a:r>
            <a:r>
              <a:rPr lang="hr-HR" b="1" dirty="0"/>
              <a:t>ne mogu</a:t>
            </a:r>
            <a:r>
              <a:rPr lang="hr-HR" dirty="0"/>
              <a:t> istovremeno biti članovi županijske skupštine</a:t>
            </a:r>
            <a:endParaRPr lang="hr-HR" sz="2400" dirty="0"/>
          </a:p>
          <a:p>
            <a:pPr lvl="1" algn="just"/>
            <a:r>
              <a:rPr lang="hr-HR" dirty="0"/>
              <a:t>općinski načelnik/gradonačelnik i njihov zamjenik </a:t>
            </a:r>
            <a:r>
              <a:rPr lang="hr-HR" b="1" dirty="0"/>
              <a:t>mogu</a:t>
            </a:r>
            <a:r>
              <a:rPr lang="hr-HR" dirty="0"/>
              <a:t> istovremeno biti članovi županijske skupštine</a:t>
            </a:r>
            <a:endParaRPr lang="hr-HR" sz="2400" dirty="0"/>
          </a:p>
          <a:p>
            <a:pPr lvl="1" algn="just"/>
            <a:r>
              <a:rPr lang="hr-HR" dirty="0"/>
              <a:t>članovi općinskog/gradskog vijeća </a:t>
            </a:r>
            <a:r>
              <a:rPr lang="hr-HR" b="1" dirty="0"/>
              <a:t>mogu</a:t>
            </a:r>
            <a:r>
              <a:rPr lang="hr-HR" dirty="0"/>
              <a:t> istovremeno biti članovi županijske </a:t>
            </a:r>
            <a:r>
              <a:rPr lang="hr-HR" dirty="0" smtClean="0"/>
              <a:t>skupštine</a:t>
            </a:r>
            <a:endParaRPr lang="hr-H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Ovlašteni predlagatelji kandidacijskih lista/kandidatura</a:t>
            </a:r>
            <a:endParaRPr lang="hr-HR" b="1" dirty="0"/>
          </a:p>
        </p:txBody>
      </p:sp>
      <p:sp>
        <p:nvSpPr>
          <p:cNvPr id="3" name="Rezervirano mjesto teksta 2"/>
          <p:cNvSpPr>
            <a:spLocks noGrp="1"/>
          </p:cNvSpPr>
          <p:nvPr>
            <p:ph type="body" idx="1"/>
          </p:nvPr>
        </p:nvSpPr>
        <p:spPr/>
        <p:txBody>
          <a:bodyPr/>
          <a:lstStyle/>
          <a:p>
            <a:r>
              <a:rPr lang="hr-HR" dirty="0" smtClean="0"/>
              <a:t>Političke stranke </a:t>
            </a:r>
            <a:endParaRPr lang="hr-HR" dirty="0"/>
          </a:p>
        </p:txBody>
      </p:sp>
      <p:sp>
        <p:nvSpPr>
          <p:cNvPr id="4" name="Rezervirano mjesto sadržaja 3"/>
          <p:cNvSpPr>
            <a:spLocks noGrp="1"/>
          </p:cNvSpPr>
          <p:nvPr>
            <p:ph sz="half" idx="2"/>
          </p:nvPr>
        </p:nvSpPr>
        <p:spPr/>
        <p:txBody>
          <a:bodyPr>
            <a:normAutofit fontScale="92500"/>
          </a:bodyPr>
          <a:lstStyle/>
          <a:p>
            <a:r>
              <a:rPr lang="hr-HR" dirty="0"/>
              <a:t>prijedloge kandidacijskih </a:t>
            </a:r>
            <a:r>
              <a:rPr lang="hr-HR" dirty="0" smtClean="0"/>
              <a:t>lista/kandidatura </a:t>
            </a:r>
            <a:r>
              <a:rPr lang="hr-HR" dirty="0"/>
              <a:t>potpisuje predsjednik stranke ili osoba ovlaštena statutom stranke ili osoba na temelju statutarne odluke → to su osobe koje su ujedno ovlaštene unijeti ispravke u </a:t>
            </a:r>
            <a:r>
              <a:rPr lang="hr-HR" dirty="0" smtClean="0"/>
              <a:t>prijedlogu</a:t>
            </a:r>
          </a:p>
          <a:p>
            <a:r>
              <a:rPr lang="hr-HR" dirty="0"/>
              <a:t>n</a:t>
            </a:r>
            <a:r>
              <a:rPr lang="hr-HR" dirty="0" smtClean="0"/>
              <a:t>ositelj liste = prvi po redu kandidat na listi (čl. 18. st. 6. Zakona)</a:t>
            </a:r>
            <a:endParaRPr lang="hr-HR" dirty="0"/>
          </a:p>
        </p:txBody>
      </p:sp>
      <p:sp>
        <p:nvSpPr>
          <p:cNvPr id="5" name="Rezervirano mjesto teksta 4"/>
          <p:cNvSpPr>
            <a:spLocks noGrp="1"/>
          </p:cNvSpPr>
          <p:nvPr>
            <p:ph type="body" sz="quarter" idx="3"/>
          </p:nvPr>
        </p:nvSpPr>
        <p:spPr/>
        <p:txBody>
          <a:bodyPr/>
          <a:lstStyle/>
          <a:p>
            <a:r>
              <a:rPr lang="hr-HR" dirty="0" smtClean="0"/>
              <a:t>Birači</a:t>
            </a:r>
            <a:endParaRPr lang="hr-HR" dirty="0"/>
          </a:p>
        </p:txBody>
      </p:sp>
      <p:sp>
        <p:nvSpPr>
          <p:cNvPr id="6" name="Rezervirano mjesto sadržaja 5"/>
          <p:cNvSpPr>
            <a:spLocks noGrp="1"/>
          </p:cNvSpPr>
          <p:nvPr>
            <p:ph sz="quarter" idx="4"/>
          </p:nvPr>
        </p:nvSpPr>
        <p:spPr/>
        <p:txBody>
          <a:bodyPr/>
          <a:lstStyle/>
          <a:p>
            <a:r>
              <a:rPr lang="hr-HR" sz="2200" dirty="0"/>
              <a:t>prva tri po redu potpisnika prijedloga → to su osobe koje su ujedno ovlaštene </a:t>
            </a:r>
            <a:r>
              <a:rPr lang="hr-HR" sz="2200" dirty="0" smtClean="0"/>
              <a:t>unijeti </a:t>
            </a:r>
            <a:r>
              <a:rPr lang="hr-HR" sz="2200" dirty="0"/>
              <a:t>ispravke u </a:t>
            </a:r>
            <a:r>
              <a:rPr lang="hr-HR" sz="2200" dirty="0" smtClean="0"/>
              <a:t>prijedlogu</a:t>
            </a:r>
          </a:p>
          <a:p>
            <a:r>
              <a:rPr lang="hr-HR" sz="2200" dirty="0"/>
              <a:t>nositelj liste = prvi po redu kandidat na listi (čl. 18. st. 6. </a:t>
            </a:r>
            <a:r>
              <a:rPr lang="hr-HR" sz="2200" dirty="0" smtClean="0"/>
              <a:t>Zakona)</a:t>
            </a:r>
            <a:endParaRPr lang="hr-HR" sz="2200" dirty="0"/>
          </a:p>
        </p:txBody>
      </p:sp>
    </p:spTree>
    <p:extLst>
      <p:ext uri="{BB962C8B-B14F-4D97-AF65-F5344CB8AC3E}">
        <p14:creationId xmlns:p14="http://schemas.microsoft.com/office/powerpoint/2010/main" xmlns="" val="277397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fontScale="90000"/>
          </a:bodyPr>
          <a:lstStyle/>
          <a:p>
            <a:pPr lvl="0"/>
            <a:r>
              <a:rPr lang="hr-HR" b="1" dirty="0" smtClean="0"/>
              <a:t>Obavezni obrasci prilikom kandidiranja</a:t>
            </a:r>
            <a:endParaRPr lang="hr-HR" dirty="0"/>
          </a:p>
        </p:txBody>
      </p:sp>
      <p:sp>
        <p:nvSpPr>
          <p:cNvPr id="4" name="Rezervirano mjesto teksta 3"/>
          <p:cNvSpPr>
            <a:spLocks noGrp="1"/>
          </p:cNvSpPr>
          <p:nvPr>
            <p:ph type="body" idx="1"/>
          </p:nvPr>
        </p:nvSpPr>
        <p:spPr/>
        <p:txBody>
          <a:bodyPr>
            <a:normAutofit fontScale="92500"/>
          </a:bodyPr>
          <a:lstStyle/>
          <a:p>
            <a:r>
              <a:rPr lang="hr-HR" dirty="0" smtClean="0"/>
              <a:t>Predlagatelji = političke stranke</a:t>
            </a:r>
            <a:endParaRPr lang="hr-HR" dirty="0"/>
          </a:p>
        </p:txBody>
      </p:sp>
      <p:sp>
        <p:nvSpPr>
          <p:cNvPr id="3" name="Content Placeholder 2"/>
          <p:cNvSpPr>
            <a:spLocks noGrp="1"/>
          </p:cNvSpPr>
          <p:nvPr>
            <p:ph sz="half" idx="2"/>
          </p:nvPr>
        </p:nvSpPr>
        <p:spPr/>
        <p:txBody>
          <a:bodyPr>
            <a:normAutofit fontScale="92500" lnSpcReduction="10000"/>
          </a:bodyPr>
          <a:lstStyle/>
          <a:p>
            <a:pPr lvl="0"/>
            <a:r>
              <a:rPr lang="hr-HR" sz="2200" dirty="0"/>
              <a:t>p</a:t>
            </a:r>
            <a:r>
              <a:rPr lang="hr-HR" sz="2200" dirty="0" smtClean="0"/>
              <a:t>rijedlog kandidacijske liste/kandidature – OLS-1, OLN-1, </a:t>
            </a:r>
            <a:r>
              <a:rPr lang="hr-HR" sz="2200" dirty="0" smtClean="0"/>
              <a:t>OLMN-1, OMLN-3 </a:t>
            </a:r>
            <a:endParaRPr lang="hr-HR" sz="2200" dirty="0"/>
          </a:p>
          <a:p>
            <a:pPr lvl="0"/>
            <a:r>
              <a:rPr lang="hr-HR" sz="2200" dirty="0" smtClean="0"/>
              <a:t>očitovanje </a:t>
            </a:r>
            <a:r>
              <a:rPr lang="hr-HR" sz="2200" dirty="0"/>
              <a:t>o prihvaćanju kandidature – </a:t>
            </a:r>
            <a:r>
              <a:rPr lang="hr-HR" sz="2200" dirty="0" smtClean="0"/>
              <a:t>OLS-4, </a:t>
            </a:r>
            <a:r>
              <a:rPr lang="hr-HR" sz="2200" dirty="0" smtClean="0"/>
              <a:t>OLN-4,</a:t>
            </a:r>
            <a:r>
              <a:rPr lang="hr-HR" sz="2200" dirty="0" smtClean="0"/>
              <a:t> </a:t>
            </a:r>
            <a:r>
              <a:rPr lang="hr-HR" sz="2200" dirty="0" smtClean="0"/>
              <a:t>OMLN-5 </a:t>
            </a:r>
            <a:endParaRPr lang="hr-HR" sz="2200" dirty="0" smtClean="0"/>
          </a:p>
          <a:p>
            <a:pPr lvl="0"/>
            <a:r>
              <a:rPr lang="hr-HR" sz="2200" dirty="0" smtClean="0"/>
              <a:t>podaci </a:t>
            </a:r>
            <a:r>
              <a:rPr lang="hr-HR" sz="2200" dirty="0"/>
              <a:t>o posebnom računu za financiranje </a:t>
            </a:r>
            <a:r>
              <a:rPr lang="hr-HR" sz="2200" dirty="0" err="1" smtClean="0"/>
              <a:t>izb</a:t>
            </a:r>
            <a:r>
              <a:rPr lang="hr-HR" sz="2200" dirty="0" smtClean="0"/>
              <a:t>. promidžbe – OLS - </a:t>
            </a:r>
            <a:r>
              <a:rPr lang="hr-HR" sz="2200" dirty="0" smtClean="0"/>
              <a:t>6, OLN-5, OMLN-6</a:t>
            </a:r>
            <a:endParaRPr lang="hr-HR" sz="2200" dirty="0" smtClean="0"/>
          </a:p>
          <a:p>
            <a:pPr lvl="0"/>
            <a:r>
              <a:rPr lang="hr-HR" sz="2200" dirty="0" smtClean="0"/>
              <a:t>potvrda o podacima iz kaznene evidencije Ministarstva pravosuđa</a:t>
            </a:r>
          </a:p>
          <a:p>
            <a:pPr lvl="0"/>
            <a:r>
              <a:rPr lang="hr-HR" sz="2200" dirty="0"/>
              <a:t>i</a:t>
            </a:r>
            <a:r>
              <a:rPr lang="hr-HR" sz="2200" dirty="0" smtClean="0"/>
              <a:t>zvadak iz Registra političkih stranaka</a:t>
            </a:r>
            <a:endParaRPr lang="hr-HR" sz="2200" dirty="0"/>
          </a:p>
        </p:txBody>
      </p:sp>
      <p:sp>
        <p:nvSpPr>
          <p:cNvPr id="5" name="Rezervirano mjesto teksta 4"/>
          <p:cNvSpPr>
            <a:spLocks noGrp="1"/>
          </p:cNvSpPr>
          <p:nvPr>
            <p:ph type="body" sz="quarter" idx="3"/>
          </p:nvPr>
        </p:nvSpPr>
        <p:spPr/>
        <p:txBody>
          <a:bodyPr>
            <a:normAutofit/>
          </a:bodyPr>
          <a:lstStyle/>
          <a:p>
            <a:r>
              <a:rPr lang="hr-HR" sz="2200" dirty="0" smtClean="0"/>
              <a:t>Predlagatelji = birači</a:t>
            </a:r>
            <a:endParaRPr lang="hr-HR" sz="2200" dirty="0"/>
          </a:p>
        </p:txBody>
      </p:sp>
      <p:sp>
        <p:nvSpPr>
          <p:cNvPr id="6" name="Rezervirano mjesto sadržaja 5"/>
          <p:cNvSpPr>
            <a:spLocks noGrp="1"/>
          </p:cNvSpPr>
          <p:nvPr>
            <p:ph sz="quarter" idx="4"/>
          </p:nvPr>
        </p:nvSpPr>
        <p:spPr/>
        <p:txBody>
          <a:bodyPr>
            <a:normAutofit fontScale="92500"/>
          </a:bodyPr>
          <a:lstStyle/>
          <a:p>
            <a:pPr lvl="0"/>
            <a:r>
              <a:rPr lang="hr-HR" sz="2200" dirty="0"/>
              <a:t>p</a:t>
            </a:r>
            <a:r>
              <a:rPr lang="hr-HR" sz="2200" dirty="0" smtClean="0"/>
              <a:t>rijedlog kandidacijske liste/kandidature  – OLS-2 </a:t>
            </a:r>
            <a:r>
              <a:rPr lang="hr-HR" sz="2200" dirty="0"/>
              <a:t>+ </a:t>
            </a:r>
            <a:r>
              <a:rPr lang="hr-HR" sz="2200" dirty="0" smtClean="0"/>
              <a:t>OLS-3, OLN-2 + OLN-3, </a:t>
            </a:r>
            <a:r>
              <a:rPr lang="hr-HR" sz="2200" dirty="0" smtClean="0"/>
              <a:t>OMLN-2</a:t>
            </a:r>
            <a:r>
              <a:rPr lang="hr-HR" sz="2200" dirty="0" smtClean="0"/>
              <a:t>, OMLN-4</a:t>
            </a:r>
            <a:endParaRPr lang="hr-HR" sz="2200" dirty="0" smtClean="0"/>
          </a:p>
          <a:p>
            <a:pPr lvl="0"/>
            <a:r>
              <a:rPr lang="hr-HR" sz="2200" dirty="0" smtClean="0"/>
              <a:t>očitovanje </a:t>
            </a:r>
            <a:r>
              <a:rPr lang="hr-HR" sz="2200" dirty="0"/>
              <a:t>o prihvaćanju kandidature – </a:t>
            </a:r>
            <a:r>
              <a:rPr lang="hr-HR" sz="2200" dirty="0" smtClean="0"/>
              <a:t>OLS-4, </a:t>
            </a:r>
            <a:r>
              <a:rPr lang="hr-HR" sz="2200" dirty="0" smtClean="0"/>
              <a:t>OLN-4, OMLN-5 </a:t>
            </a:r>
            <a:endParaRPr lang="hr-HR" sz="2200" dirty="0"/>
          </a:p>
          <a:p>
            <a:pPr lvl="0"/>
            <a:r>
              <a:rPr lang="hr-HR" sz="2200" dirty="0" smtClean="0"/>
              <a:t>podaci </a:t>
            </a:r>
            <a:r>
              <a:rPr lang="hr-HR" sz="2200" dirty="0"/>
              <a:t>o posebnom računu za financiranje </a:t>
            </a:r>
            <a:r>
              <a:rPr lang="hr-HR" sz="2200" dirty="0" err="1"/>
              <a:t>izb</a:t>
            </a:r>
            <a:r>
              <a:rPr lang="hr-HR" sz="2200" dirty="0"/>
              <a:t>. promidžbe – </a:t>
            </a:r>
            <a:r>
              <a:rPr lang="hr-HR" sz="2200" dirty="0" smtClean="0"/>
              <a:t>OLS - 6, OLN-5, OMLN-6</a:t>
            </a:r>
            <a:endParaRPr lang="hr-HR" sz="2200" dirty="0" smtClean="0"/>
          </a:p>
          <a:p>
            <a:pPr lvl="0"/>
            <a:r>
              <a:rPr lang="hr-HR" sz="2200" dirty="0"/>
              <a:t>p</a:t>
            </a:r>
            <a:r>
              <a:rPr lang="hr-HR" sz="2200" dirty="0" smtClean="0"/>
              <a:t>otvrda o podacima iz kaznene evidencije Ministarstva pravosuđa </a:t>
            </a:r>
            <a:endParaRPr lang="hr-HR" sz="2200" dirty="0"/>
          </a:p>
          <a:p>
            <a:pPr lvl="0"/>
            <a:endParaRPr lang="hr-HR" dirty="0"/>
          </a:p>
          <a:p>
            <a:endParaRPr lang="hr-H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Primjena Zakona o ravnopravnosti spolova na izborima za članove predstavničkih tijela JLP(R)S</a:t>
            </a:r>
            <a:endParaRPr lang="hr-HR" b="1" dirty="0"/>
          </a:p>
        </p:txBody>
      </p:sp>
      <p:sp>
        <p:nvSpPr>
          <p:cNvPr id="7" name="Content Placeholder 6"/>
          <p:cNvSpPr>
            <a:spLocks noGrp="1"/>
          </p:cNvSpPr>
          <p:nvPr>
            <p:ph idx="1"/>
          </p:nvPr>
        </p:nvSpPr>
        <p:spPr/>
        <p:txBody>
          <a:bodyPr>
            <a:normAutofit fontScale="92500" lnSpcReduction="10000"/>
          </a:bodyPr>
          <a:lstStyle/>
          <a:p>
            <a:endParaRPr lang="hr-HR" dirty="0" smtClean="0"/>
          </a:p>
          <a:p>
            <a:pPr algn="just"/>
            <a:r>
              <a:rPr lang="hr-HR" dirty="0" smtClean="0"/>
              <a:t>ovlašteni predlagatelji su dužni voditi računa o uravnoteženoj zastupljenosti žena i muškaraca na listama tako da na listama bude zastupljeno barem 40% pripadnika svakog spola (čl. 15. st. 1. u svezi čl. 12. Zakona o ravnopravnosti spolova)</a:t>
            </a:r>
          </a:p>
          <a:p>
            <a:pPr algn="just"/>
            <a:r>
              <a:rPr lang="hr-HR" dirty="0" smtClean="0"/>
              <a:t>za povrede Zakona o ravnopravnosti spolova, nadležno izborno povjerenstvo dostavlja obavijest Državnom odvjetništvu Republike Hrvatske i Pravobraniteljici za ravnopravnost spolova</a:t>
            </a:r>
            <a:endParaRPr lang="hr-HR" dirty="0"/>
          </a:p>
        </p:txBody>
      </p:sp>
    </p:spTree>
    <p:extLst>
      <p:ext uri="{BB962C8B-B14F-4D97-AF65-F5344CB8AC3E}">
        <p14:creationId xmlns:p14="http://schemas.microsoft.com/office/powerpoint/2010/main" xmlns="" val="1264536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643074"/>
          </a:xfrm>
          <a:ln w="19050">
            <a:solidFill>
              <a:schemeClr val="tx1">
                <a:lumMod val="50000"/>
                <a:lumOff val="50000"/>
              </a:schemeClr>
            </a:solidFill>
          </a:ln>
        </p:spPr>
        <p:txBody>
          <a:bodyPr>
            <a:normAutofit fontScale="90000"/>
          </a:bodyPr>
          <a:lstStyle/>
          <a:p>
            <a:pPr lvl="0"/>
            <a:r>
              <a:rPr lang="hr-HR" b="1" dirty="0"/>
              <a:t>Uklanjanje nedostataka u </a:t>
            </a:r>
            <a:r>
              <a:rPr lang="hr-HR" b="1" dirty="0" smtClean="0"/>
              <a:t>prijedlogu kandidacijske liste/kandidature </a:t>
            </a:r>
            <a:r>
              <a:rPr lang="hr-HR" b="1" dirty="0"/>
              <a:t>(</a:t>
            </a:r>
            <a:r>
              <a:rPr lang="hr-HR" b="1" dirty="0" smtClean="0"/>
              <a:t>čl</a:t>
            </a:r>
            <a:r>
              <a:rPr lang="hr-HR" b="1" dirty="0"/>
              <a:t>. 21. </a:t>
            </a:r>
            <a:r>
              <a:rPr lang="hr-HR" b="1" dirty="0" smtClean="0"/>
              <a:t>Zakona)</a:t>
            </a:r>
            <a:endParaRPr lang="hr-HR" dirty="0"/>
          </a:p>
        </p:txBody>
      </p:sp>
      <p:sp>
        <p:nvSpPr>
          <p:cNvPr id="3" name="Content Placeholder 2"/>
          <p:cNvSpPr>
            <a:spLocks noGrp="1"/>
          </p:cNvSpPr>
          <p:nvPr>
            <p:ph idx="1"/>
          </p:nvPr>
        </p:nvSpPr>
        <p:spPr>
          <a:xfrm>
            <a:off x="457200" y="1714488"/>
            <a:ext cx="8229600" cy="4411675"/>
          </a:xfrm>
        </p:spPr>
        <p:txBody>
          <a:bodyPr>
            <a:normAutofit/>
          </a:bodyPr>
          <a:lstStyle/>
          <a:p>
            <a:pPr algn="just"/>
            <a:endParaRPr lang="hr-HR" dirty="0" smtClean="0"/>
          </a:p>
          <a:p>
            <a:pPr algn="just"/>
            <a:r>
              <a:rPr lang="hr-HR" dirty="0" smtClean="0"/>
              <a:t>kandidacijska lista/kandidatura </a:t>
            </a:r>
            <a:r>
              <a:rPr lang="hr-HR" dirty="0"/>
              <a:t>nije podnijeta u skladu s odredbama Zakona </a:t>
            </a:r>
            <a:r>
              <a:rPr lang="hr-HR" dirty="0" smtClean="0"/>
              <a:t>→ podnositelj </a:t>
            </a:r>
            <a:r>
              <a:rPr lang="hr-HR" dirty="0" smtClean="0"/>
              <a:t>se poziva </a:t>
            </a:r>
            <a:r>
              <a:rPr lang="hr-HR" dirty="0"/>
              <a:t>da </a:t>
            </a:r>
            <a:r>
              <a:rPr lang="hr-HR" b="1" dirty="0"/>
              <a:t>u roku od 48 </a:t>
            </a:r>
            <a:r>
              <a:rPr lang="hr-HR" b="1" dirty="0" smtClean="0"/>
              <a:t>sati </a:t>
            </a:r>
            <a:r>
              <a:rPr lang="hr-HR" dirty="0" smtClean="0"/>
              <a:t>ukloni nedostatke</a:t>
            </a:r>
            <a:endParaRPr lang="hr-HR" dirty="0"/>
          </a:p>
          <a:p>
            <a:pPr algn="just"/>
            <a:r>
              <a:rPr lang="hr-HR" b="1" dirty="0"/>
              <a:t>k</a:t>
            </a:r>
            <a:r>
              <a:rPr lang="hr-HR" b="1" dirty="0" smtClean="0"/>
              <a:t>raći </a:t>
            </a:r>
            <a:r>
              <a:rPr lang="hr-HR" b="1" dirty="0"/>
              <a:t>rok</a:t>
            </a:r>
            <a:r>
              <a:rPr lang="hr-HR" dirty="0"/>
              <a:t> za uklanjanje nedostataka od 48 sati → ako rok za kandidiranje istječe za manje od 48 </a:t>
            </a:r>
            <a:r>
              <a:rPr lang="hr-HR" dirty="0" smtClean="0"/>
              <a:t>sati</a:t>
            </a:r>
            <a:endParaRPr lang="hr-H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785950"/>
          </a:xfrm>
          <a:ln w="19050">
            <a:solidFill>
              <a:schemeClr val="tx1">
                <a:lumMod val="50000"/>
                <a:lumOff val="50000"/>
              </a:schemeClr>
            </a:solidFill>
          </a:ln>
        </p:spPr>
        <p:txBody>
          <a:bodyPr>
            <a:normAutofit fontScale="90000"/>
          </a:bodyPr>
          <a:lstStyle/>
          <a:p>
            <a:pPr lvl="0"/>
            <a:r>
              <a:rPr lang="hr-HR" b="1" dirty="0"/>
              <a:t>Utvrđivanje pravovaljanosti i prihvaćanje kandidacijskih </a:t>
            </a:r>
            <a:r>
              <a:rPr lang="hr-HR" b="1" dirty="0" smtClean="0"/>
              <a:t>lista/ </a:t>
            </a:r>
            <a:r>
              <a:rPr lang="hr-HR" b="1" dirty="0"/>
              <a:t>kandidatura (</a:t>
            </a:r>
            <a:r>
              <a:rPr lang="hr-HR" b="1" dirty="0" smtClean="0"/>
              <a:t>čl</a:t>
            </a:r>
            <a:r>
              <a:rPr lang="hr-HR" b="1" dirty="0"/>
              <a:t>. 22. </a:t>
            </a:r>
            <a:r>
              <a:rPr lang="hr-HR" b="1" dirty="0" smtClean="0"/>
              <a:t>Zakona)</a:t>
            </a:r>
            <a:endParaRPr lang="hr-HR" dirty="0"/>
          </a:p>
        </p:txBody>
      </p:sp>
      <p:sp>
        <p:nvSpPr>
          <p:cNvPr id="3" name="Content Placeholder 2"/>
          <p:cNvSpPr>
            <a:spLocks noGrp="1"/>
          </p:cNvSpPr>
          <p:nvPr>
            <p:ph idx="1"/>
          </p:nvPr>
        </p:nvSpPr>
        <p:spPr>
          <a:xfrm>
            <a:off x="457200" y="1857364"/>
            <a:ext cx="8229600" cy="4268799"/>
          </a:xfrm>
        </p:spPr>
        <p:txBody>
          <a:bodyPr/>
          <a:lstStyle/>
          <a:p>
            <a:pPr>
              <a:buNone/>
            </a:pPr>
            <a:endParaRPr lang="hr-HR" b="1" i="1" dirty="0" smtClean="0"/>
          </a:p>
          <a:p>
            <a:pPr>
              <a:buNone/>
            </a:pPr>
            <a:r>
              <a:rPr lang="hr-HR" b="1" i="1" dirty="0" smtClean="0"/>
              <a:t>Nadležno </a:t>
            </a:r>
            <a:r>
              <a:rPr lang="hr-HR" b="1" i="1" dirty="0"/>
              <a:t>izborno povjerenstvo:</a:t>
            </a:r>
            <a:endParaRPr lang="hr-HR" b="1" dirty="0"/>
          </a:p>
          <a:p>
            <a:pPr lvl="0"/>
            <a:r>
              <a:rPr lang="hr-HR" dirty="0"/>
              <a:t>pravovaljane </a:t>
            </a:r>
            <a:r>
              <a:rPr lang="hr-HR" dirty="0" err="1"/>
              <a:t>kandidacijske</a:t>
            </a:r>
            <a:r>
              <a:rPr lang="hr-HR" dirty="0"/>
              <a:t> liste → prihvaća</a:t>
            </a:r>
          </a:p>
          <a:p>
            <a:pPr lvl="0"/>
            <a:r>
              <a:rPr lang="hr-HR" dirty="0"/>
              <a:t>nepravodobne </a:t>
            </a:r>
            <a:r>
              <a:rPr lang="hr-HR" dirty="0" err="1"/>
              <a:t>kandidacijske</a:t>
            </a:r>
            <a:r>
              <a:rPr lang="hr-HR" dirty="0"/>
              <a:t> liste → odbacuje</a:t>
            </a:r>
          </a:p>
          <a:p>
            <a:pPr lvl="0"/>
            <a:r>
              <a:rPr lang="hr-HR" dirty="0"/>
              <a:t>nepravovaljane </a:t>
            </a:r>
            <a:r>
              <a:rPr lang="hr-HR" dirty="0" err="1"/>
              <a:t>kandidacijske</a:t>
            </a:r>
            <a:r>
              <a:rPr lang="hr-HR" dirty="0"/>
              <a:t> liste → odbija</a:t>
            </a:r>
          </a:p>
          <a:p>
            <a:endParaRPr lang="hr-H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a:t>Zbirna lista – </a:t>
            </a:r>
            <a:r>
              <a:rPr lang="hr-HR" b="1" dirty="0" err="1"/>
              <a:t>čl</a:t>
            </a:r>
            <a:r>
              <a:rPr lang="hr-HR" b="1" dirty="0"/>
              <a:t>. 23. </a:t>
            </a:r>
            <a:r>
              <a:rPr lang="hr-HR" b="1" dirty="0" smtClean="0"/>
              <a:t>Zakona</a:t>
            </a:r>
            <a:endParaRPr lang="hr-HR" dirty="0"/>
          </a:p>
        </p:txBody>
      </p:sp>
      <p:sp>
        <p:nvSpPr>
          <p:cNvPr id="3" name="Content Placeholder 2"/>
          <p:cNvSpPr>
            <a:spLocks noGrp="1"/>
          </p:cNvSpPr>
          <p:nvPr>
            <p:ph idx="1"/>
          </p:nvPr>
        </p:nvSpPr>
        <p:spPr/>
        <p:txBody>
          <a:bodyPr/>
          <a:lstStyle/>
          <a:p>
            <a:pPr algn="just">
              <a:buNone/>
            </a:pPr>
            <a:r>
              <a:rPr lang="hr-HR" dirty="0" smtClean="0"/>
              <a:t>= lista </a:t>
            </a:r>
            <a:r>
              <a:rPr lang="hr-HR" dirty="0"/>
              <a:t>u koju se unose podaci o svim pravovaljanim kandidacijskim listama, odnosno kandidaturama </a:t>
            </a:r>
          </a:p>
          <a:p>
            <a:endParaRPr lang="hr-H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lstStyle/>
          <a:p>
            <a:r>
              <a:rPr lang="hr-HR" b="1" dirty="0"/>
              <a:t>Lokalni izbori – </a:t>
            </a:r>
            <a:r>
              <a:rPr lang="hr-HR" b="1" dirty="0" smtClean="0"/>
              <a:t>21. </a:t>
            </a:r>
            <a:r>
              <a:rPr lang="hr-HR" b="1" dirty="0"/>
              <a:t>svibnja </a:t>
            </a:r>
            <a:r>
              <a:rPr lang="hr-HR" b="1" dirty="0" smtClean="0"/>
              <a:t>2017.</a:t>
            </a:r>
            <a:endParaRPr lang="hr-HR" dirty="0"/>
          </a:p>
        </p:txBody>
      </p:sp>
      <p:sp>
        <p:nvSpPr>
          <p:cNvPr id="3" name="Content Placeholder 2"/>
          <p:cNvSpPr>
            <a:spLocks noGrp="1"/>
          </p:cNvSpPr>
          <p:nvPr>
            <p:ph idx="1"/>
          </p:nvPr>
        </p:nvSpPr>
        <p:spPr/>
        <p:txBody>
          <a:bodyPr>
            <a:normAutofit fontScale="92500" lnSpcReduction="10000"/>
          </a:bodyPr>
          <a:lstStyle/>
          <a:p>
            <a:pPr lvl="1" algn="just"/>
            <a:r>
              <a:rPr lang="hr-HR" dirty="0"/>
              <a:t>Zakon o lokalnim izborima </a:t>
            </a:r>
            <a:r>
              <a:rPr lang="hr-HR" dirty="0" smtClean="0"/>
              <a:t>(NN, br. 144/12 i 121/16 </a:t>
            </a:r>
            <a:r>
              <a:rPr lang="hr-HR" dirty="0"/>
              <a:t>dalje: Zakon)</a:t>
            </a:r>
          </a:p>
          <a:p>
            <a:pPr lvl="1" algn="just"/>
            <a:r>
              <a:rPr lang="hr-HR" dirty="0" smtClean="0"/>
              <a:t>Zakon o pravu državljana drugih država članica Europske unije u izborima za predstavnička tijela jedinica lokalne i područne (regionalne) samouprave (NN, br. 92/10)</a:t>
            </a:r>
          </a:p>
          <a:p>
            <a:pPr lvl="1" algn="just"/>
            <a:r>
              <a:rPr lang="hr-HR" dirty="0"/>
              <a:t>Zakon o financiranju političkih aktivnosti i izborne promidžbe </a:t>
            </a:r>
            <a:r>
              <a:rPr lang="hr-HR" dirty="0" smtClean="0"/>
              <a:t>(NN, br. </a:t>
            </a:r>
            <a:r>
              <a:rPr lang="hr-HR" dirty="0"/>
              <a:t>24/11, 61/11, 27/13, 2/14 i 96/16) </a:t>
            </a:r>
          </a:p>
          <a:p>
            <a:pPr lvl="1" algn="just"/>
            <a:r>
              <a:rPr lang="hr-HR" dirty="0" smtClean="0"/>
              <a:t>Zakon </a:t>
            </a:r>
            <a:r>
              <a:rPr lang="hr-HR" dirty="0"/>
              <a:t>o ravnopravnosti spolova </a:t>
            </a:r>
            <a:r>
              <a:rPr lang="hr-HR" dirty="0" smtClean="0"/>
              <a:t>(NN, br. 82/08)</a:t>
            </a:r>
            <a:endParaRPr lang="hr-HR" dirty="0"/>
          </a:p>
          <a:p>
            <a:pPr lvl="1" algn="just"/>
            <a:r>
              <a:rPr lang="hr-HR" dirty="0" smtClean="0"/>
              <a:t>Zakon </a:t>
            </a:r>
            <a:r>
              <a:rPr lang="hr-HR" dirty="0"/>
              <a:t>o registru birača </a:t>
            </a:r>
            <a:r>
              <a:rPr lang="hr-HR" dirty="0" smtClean="0"/>
              <a:t>(NN, br. 144/12 i 105/15)</a:t>
            </a:r>
          </a:p>
          <a:p>
            <a:pPr lvl="1" algn="just"/>
            <a:r>
              <a:rPr lang="hr-HR" dirty="0" smtClean="0"/>
              <a:t>Obvezatne upute Državnog izbornog povjerenstva</a:t>
            </a:r>
            <a:endParaRPr lang="hr-H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fontScale="90000"/>
          </a:bodyPr>
          <a:lstStyle/>
          <a:p>
            <a:pPr lvl="0"/>
            <a:r>
              <a:rPr lang="hr-HR" b="1" dirty="0"/>
              <a:t>Sadržaj zbirne liste kandidacijskih </a:t>
            </a:r>
            <a:r>
              <a:rPr lang="hr-HR" b="1" dirty="0" smtClean="0"/>
              <a:t>lista/kandidatura</a:t>
            </a:r>
            <a:endParaRPr lang="hr-HR" dirty="0"/>
          </a:p>
        </p:txBody>
      </p:sp>
      <p:sp>
        <p:nvSpPr>
          <p:cNvPr id="4" name="Rezervirano mjesto teksta 3"/>
          <p:cNvSpPr>
            <a:spLocks noGrp="1"/>
          </p:cNvSpPr>
          <p:nvPr>
            <p:ph type="body" idx="1"/>
          </p:nvPr>
        </p:nvSpPr>
        <p:spPr/>
        <p:txBody>
          <a:bodyPr>
            <a:normAutofit fontScale="85000" lnSpcReduction="20000"/>
          </a:bodyPr>
          <a:lstStyle/>
          <a:p>
            <a:r>
              <a:rPr lang="hr-HR" dirty="0" smtClean="0"/>
              <a:t>Sadržaj zbirne liste kandidacijskih lista (čl. 24. Zakona)</a:t>
            </a:r>
            <a:endParaRPr lang="hr-HR" dirty="0"/>
          </a:p>
        </p:txBody>
      </p:sp>
      <p:sp>
        <p:nvSpPr>
          <p:cNvPr id="3" name="Content Placeholder 2"/>
          <p:cNvSpPr>
            <a:spLocks noGrp="1"/>
          </p:cNvSpPr>
          <p:nvPr>
            <p:ph sz="half" idx="2"/>
          </p:nvPr>
        </p:nvSpPr>
        <p:spPr/>
        <p:txBody>
          <a:bodyPr>
            <a:normAutofit fontScale="85000" lnSpcReduction="10000"/>
          </a:bodyPr>
          <a:lstStyle/>
          <a:p>
            <a:pPr lvl="0"/>
            <a:r>
              <a:rPr lang="hr-HR" dirty="0"/>
              <a:t>naziv svake </a:t>
            </a:r>
            <a:r>
              <a:rPr lang="hr-HR" dirty="0" err="1"/>
              <a:t>kandidacijske</a:t>
            </a:r>
            <a:r>
              <a:rPr lang="hr-HR" dirty="0"/>
              <a:t> liste te ime i prezime nositelja svake liste</a:t>
            </a:r>
          </a:p>
          <a:p>
            <a:pPr lvl="0"/>
            <a:r>
              <a:rPr lang="hr-HR" dirty="0"/>
              <a:t>kandidacijske liste se unose na zbirnu listu prema abecednom redu punog naziva političke stranke, odnosno dviju ili više političkih stranaka koja je, odnosno koje su predložile kandidacijsku listu, odnosno prema abecednom redu prezimena nositelja kandidacijske liste grupe birača </a:t>
            </a:r>
            <a:r>
              <a:rPr lang="hr-HR" dirty="0" smtClean="0"/>
              <a:t>(„kandidacijska lista grupe birača”)</a:t>
            </a:r>
            <a:endParaRPr lang="hr-HR" dirty="0"/>
          </a:p>
        </p:txBody>
      </p:sp>
      <p:sp>
        <p:nvSpPr>
          <p:cNvPr id="5" name="Rezervirano mjesto teksta 4"/>
          <p:cNvSpPr>
            <a:spLocks noGrp="1"/>
          </p:cNvSpPr>
          <p:nvPr>
            <p:ph type="body" sz="quarter" idx="3"/>
          </p:nvPr>
        </p:nvSpPr>
        <p:spPr/>
        <p:txBody>
          <a:bodyPr>
            <a:noAutofit/>
          </a:bodyPr>
          <a:lstStyle/>
          <a:p>
            <a:r>
              <a:rPr lang="hr-HR" sz="2000" dirty="0" smtClean="0"/>
              <a:t>Sadržaj zbirne liste kandidatura (čl. 25. Zakona)</a:t>
            </a:r>
            <a:endParaRPr lang="hr-HR" sz="2000" dirty="0"/>
          </a:p>
        </p:txBody>
      </p:sp>
      <p:sp>
        <p:nvSpPr>
          <p:cNvPr id="6" name="Rezervirano mjesto sadržaja 5"/>
          <p:cNvSpPr>
            <a:spLocks noGrp="1"/>
          </p:cNvSpPr>
          <p:nvPr>
            <p:ph sz="quarter" idx="4"/>
          </p:nvPr>
        </p:nvSpPr>
        <p:spPr/>
        <p:txBody>
          <a:bodyPr>
            <a:normAutofit/>
          </a:bodyPr>
          <a:lstStyle/>
          <a:p>
            <a:pPr lvl="0"/>
            <a:r>
              <a:rPr lang="hr-HR" sz="2000" dirty="0"/>
              <a:t>ime i prezime svih kandidata za općinskog načelnika, gradonačelnika, odnosno župana i njegovih zamjenika </a:t>
            </a:r>
          </a:p>
          <a:p>
            <a:pPr lvl="0"/>
            <a:r>
              <a:rPr lang="hr-HR" sz="2000" dirty="0"/>
              <a:t>uz ime i prezime obavezno se navodi naziv političke stranke, odnosno dviju ili više političkih stranaka, koja je, odnosno koje su predložile kandidata ili se navode riječi „kandidati grupe birača“, ako je riječ o kandidatu predloženom od strane birača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fontScale="90000"/>
          </a:bodyPr>
          <a:lstStyle/>
          <a:p>
            <a:pPr lvl="0"/>
            <a:r>
              <a:rPr lang="hr-HR" b="1" dirty="0" smtClean="0"/>
              <a:t>Objava kandidacijskih i zbirnih lista te kandidatura</a:t>
            </a:r>
            <a:endParaRPr lang="hr-HR" dirty="0"/>
          </a:p>
        </p:txBody>
      </p:sp>
      <p:sp>
        <p:nvSpPr>
          <p:cNvPr id="3" name="Content Placeholder 2"/>
          <p:cNvSpPr>
            <a:spLocks noGrp="1"/>
          </p:cNvSpPr>
          <p:nvPr>
            <p:ph idx="1"/>
          </p:nvPr>
        </p:nvSpPr>
        <p:spPr/>
        <p:txBody>
          <a:bodyPr>
            <a:normAutofit fontScale="55000" lnSpcReduction="20000"/>
          </a:bodyPr>
          <a:lstStyle/>
          <a:p>
            <a:pPr marL="0" lvl="0" indent="0">
              <a:buNone/>
            </a:pPr>
            <a:r>
              <a:rPr lang="hr-HR" b="1" i="1" dirty="0" smtClean="0"/>
              <a:t>KADA?</a:t>
            </a:r>
          </a:p>
          <a:p>
            <a:pPr lvl="0" algn="just"/>
            <a:r>
              <a:rPr lang="hr-HR" dirty="0" smtClean="0"/>
              <a:t>u </a:t>
            </a:r>
            <a:r>
              <a:rPr lang="hr-HR" dirty="0"/>
              <a:t>roku od 48 sati od isteka roka za </a:t>
            </a:r>
            <a:r>
              <a:rPr lang="hr-HR" dirty="0" smtClean="0"/>
              <a:t>kandidiranje</a:t>
            </a:r>
          </a:p>
          <a:p>
            <a:pPr marL="0" lvl="0" indent="0" algn="just">
              <a:buNone/>
            </a:pPr>
            <a:endParaRPr lang="hr-HR" dirty="0" smtClean="0"/>
          </a:p>
          <a:p>
            <a:pPr marL="0" lvl="0" indent="0" algn="just">
              <a:buNone/>
            </a:pPr>
            <a:r>
              <a:rPr lang="hr-HR" b="1" i="1" dirty="0" smtClean="0"/>
              <a:t>GDJE? </a:t>
            </a:r>
          </a:p>
          <a:p>
            <a:pPr lvl="0" algn="just"/>
            <a:r>
              <a:rPr lang="hr-HR" dirty="0"/>
              <a:t>u lokalnim sredstvima javnog priopćavanja i tisku, na oglasnoj ploči i internetskim stranicama </a:t>
            </a:r>
            <a:r>
              <a:rPr lang="hr-HR" dirty="0" smtClean="0"/>
              <a:t>jedinice</a:t>
            </a:r>
          </a:p>
          <a:p>
            <a:pPr lvl="0" algn="just"/>
            <a:r>
              <a:rPr lang="hr-HR" dirty="0" smtClean="0"/>
              <a:t>na internetskim stranicama Državnog izbornog povjerenstva </a:t>
            </a:r>
            <a:r>
              <a:rPr lang="hr-HR" dirty="0" smtClean="0">
                <a:hlinkClick r:id="rId2"/>
              </a:rPr>
              <a:t>www.izbori.hr</a:t>
            </a:r>
            <a:endParaRPr lang="hr-HR" dirty="0" smtClean="0"/>
          </a:p>
          <a:p>
            <a:pPr marL="0" lvl="0" indent="0" algn="just">
              <a:buNone/>
            </a:pPr>
            <a:endParaRPr lang="hr-HR" b="1" dirty="0"/>
          </a:p>
          <a:p>
            <a:pPr marL="0" lvl="0" indent="0" algn="just">
              <a:buNone/>
            </a:pPr>
            <a:r>
              <a:rPr lang="hr-HR" b="1" i="1" dirty="0" smtClean="0"/>
              <a:t>ŠTO?</a:t>
            </a:r>
          </a:p>
          <a:p>
            <a:pPr lvl="0" algn="just"/>
            <a:r>
              <a:rPr lang="hr-HR" dirty="0" smtClean="0"/>
              <a:t>sve </a:t>
            </a:r>
            <a:r>
              <a:rPr lang="hr-HR" dirty="0"/>
              <a:t>pravovaljano predložene kandidacijske liste i </a:t>
            </a:r>
            <a:r>
              <a:rPr lang="hr-HR" dirty="0" smtClean="0"/>
              <a:t>zbirna lista za </a:t>
            </a:r>
            <a:r>
              <a:rPr lang="hr-HR" dirty="0"/>
              <a:t>izbor članova predstavničkog tijela </a:t>
            </a:r>
            <a:r>
              <a:rPr lang="hr-HR" dirty="0" smtClean="0"/>
              <a:t>JLP(R)S</a:t>
            </a:r>
          </a:p>
          <a:p>
            <a:pPr lvl="0" algn="just"/>
            <a:r>
              <a:rPr lang="hr-HR" dirty="0" smtClean="0"/>
              <a:t>zbirna lista </a:t>
            </a:r>
            <a:r>
              <a:rPr lang="hr-HR" dirty="0"/>
              <a:t>pravovaljano predloženih kandidatura za općinskog načelnika, gradonačelnika i župana i njihovog zamjenika </a:t>
            </a:r>
          </a:p>
          <a:p>
            <a:pPr lvl="0" algn="just"/>
            <a:r>
              <a:rPr lang="hr-HR" dirty="0" smtClean="0"/>
              <a:t>zbirna lista </a:t>
            </a:r>
            <a:r>
              <a:rPr lang="hr-HR" dirty="0"/>
              <a:t>pravovaljano predloženih kandidatura za zamjenika općinskog načelnika, gradonačelnika i župana iz reda pripadnika nacionalnih </a:t>
            </a:r>
            <a:r>
              <a:rPr lang="hr-HR" dirty="0" smtClean="0"/>
              <a:t>manjina, odnosno iz </a:t>
            </a:r>
            <a:r>
              <a:rPr lang="hr-HR" dirty="0"/>
              <a:t>reda pripadnika hrvatskog naroda</a:t>
            </a:r>
          </a:p>
          <a:p>
            <a:pPr lvl="0"/>
            <a:endParaRPr lang="hr-H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Biračka mjesta</a:t>
            </a:r>
            <a:endParaRPr lang="hr-HR" b="1" dirty="0"/>
          </a:p>
        </p:txBody>
      </p:sp>
      <p:sp>
        <p:nvSpPr>
          <p:cNvPr id="3" name="Rezervirano mjesto sadržaja 2"/>
          <p:cNvSpPr>
            <a:spLocks noGrp="1"/>
          </p:cNvSpPr>
          <p:nvPr>
            <p:ph idx="1"/>
          </p:nvPr>
        </p:nvSpPr>
        <p:spPr/>
        <p:txBody>
          <a:bodyPr/>
          <a:lstStyle/>
          <a:p>
            <a:pPr lvl="0"/>
            <a:r>
              <a:rPr lang="hr-HR" b="1" dirty="0"/>
              <a:t>birač glasuje isključivo na biračkom mjestu prema mjestu njegovog prebivališta  → </a:t>
            </a:r>
            <a:r>
              <a:rPr lang="hr-HR" dirty="0"/>
              <a:t> ako se nalazi u izvatku iz popisa birača ili pomoću potvrde za glasovanje iz čl. 57. Zakona o registru </a:t>
            </a:r>
            <a:r>
              <a:rPr lang="hr-HR" dirty="0" smtClean="0"/>
              <a:t>birača</a:t>
            </a:r>
          </a:p>
          <a:p>
            <a:endParaRPr lang="hr-HR" dirty="0"/>
          </a:p>
        </p:txBody>
      </p:sp>
    </p:spTree>
    <p:extLst>
      <p:ext uri="{BB962C8B-B14F-4D97-AF65-F5344CB8AC3E}">
        <p14:creationId xmlns:p14="http://schemas.microsoft.com/office/powerpoint/2010/main" xmlns="" val="1589243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Određivanje biračkih mjesta </a:t>
            </a:r>
            <a:endParaRPr lang="hr-HR" b="1" dirty="0"/>
          </a:p>
        </p:txBody>
      </p:sp>
      <p:sp>
        <p:nvSpPr>
          <p:cNvPr id="3" name="Content Placeholder 2"/>
          <p:cNvSpPr>
            <a:spLocks noGrp="1"/>
          </p:cNvSpPr>
          <p:nvPr>
            <p:ph idx="1"/>
          </p:nvPr>
        </p:nvSpPr>
        <p:spPr/>
        <p:txBody>
          <a:bodyPr>
            <a:normAutofit fontScale="70000" lnSpcReduction="20000"/>
          </a:bodyPr>
          <a:lstStyle/>
          <a:p>
            <a:pPr marL="0" indent="0">
              <a:buNone/>
            </a:pPr>
            <a:r>
              <a:rPr lang="hr-HR" b="1" i="1" dirty="0" smtClean="0"/>
              <a:t>KADA</a:t>
            </a:r>
            <a:r>
              <a:rPr lang="hr-HR" b="1" i="1" dirty="0" smtClean="0"/>
              <a:t>?</a:t>
            </a:r>
          </a:p>
          <a:p>
            <a:pPr algn="just"/>
            <a:r>
              <a:rPr lang="hr-HR" dirty="0" smtClean="0"/>
              <a:t>najkasnije </a:t>
            </a:r>
            <a:r>
              <a:rPr lang="hr-HR" dirty="0" smtClean="0"/>
              <a:t>15 dana prije dana održavanja </a:t>
            </a:r>
            <a:r>
              <a:rPr lang="hr-HR" dirty="0" smtClean="0"/>
              <a:t>izbora</a:t>
            </a:r>
          </a:p>
          <a:p>
            <a:pPr algn="just"/>
            <a:endParaRPr lang="hr-HR" dirty="0" smtClean="0"/>
          </a:p>
          <a:p>
            <a:pPr marL="0" indent="0" algn="just">
              <a:buNone/>
            </a:pPr>
            <a:r>
              <a:rPr lang="hr-HR" b="1" i="1" dirty="0" smtClean="0"/>
              <a:t>TKO</a:t>
            </a:r>
            <a:r>
              <a:rPr lang="hr-HR" b="1" i="1" dirty="0" smtClean="0"/>
              <a:t>? </a:t>
            </a:r>
          </a:p>
          <a:p>
            <a:pPr algn="just"/>
            <a:r>
              <a:rPr lang="hr-HR" dirty="0"/>
              <a:t>g</a:t>
            </a:r>
            <a:r>
              <a:rPr lang="hr-HR" dirty="0" smtClean="0"/>
              <a:t>radska i općinska izborna povjerenstva i Izborno povjerenstvo Grada </a:t>
            </a:r>
            <a:r>
              <a:rPr lang="hr-HR" dirty="0" smtClean="0"/>
              <a:t>Zagreba</a:t>
            </a:r>
          </a:p>
          <a:p>
            <a:pPr algn="just"/>
            <a:endParaRPr lang="hr-HR" dirty="0" smtClean="0"/>
          </a:p>
          <a:p>
            <a:pPr marL="0" indent="0" algn="just">
              <a:buNone/>
            </a:pPr>
            <a:r>
              <a:rPr lang="hr-HR" b="1" i="1" dirty="0" smtClean="0"/>
              <a:t>KAKO?</a:t>
            </a:r>
          </a:p>
          <a:p>
            <a:pPr algn="just"/>
            <a:r>
              <a:rPr lang="hr-HR" dirty="0" smtClean="0"/>
              <a:t>Biračka mjesta su u pravilu stalna za sve vrste izbora a u slučaju potrebe za određivanjem novog biračkih mjesta ili promjene njegova sjedišta, donosi se rješenje samo za novoodređena biračka mjesta ili rješenje o promjeni sjedišta biračkog mjesta (čl. 68. st. 3. Zakona)</a:t>
            </a:r>
            <a:endParaRPr lang="hr-HR" dirty="0"/>
          </a:p>
          <a:p>
            <a:pPr marL="0" indent="0">
              <a:buNone/>
            </a:pPr>
            <a:endParaRPr lang="hr-HR" b="1" i="1" dirty="0"/>
          </a:p>
        </p:txBody>
      </p:sp>
    </p:spTree>
    <p:extLst>
      <p:ext uri="{BB962C8B-B14F-4D97-AF65-F5344CB8AC3E}">
        <p14:creationId xmlns:p14="http://schemas.microsoft.com/office/powerpoint/2010/main" xmlns="" val="835446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fontScale="90000"/>
          </a:bodyPr>
          <a:lstStyle/>
          <a:p>
            <a:pPr lvl="0"/>
            <a:r>
              <a:rPr lang="hr-HR" b="1" dirty="0" smtClean="0"/>
              <a:t>Birački odbori - sastav</a:t>
            </a:r>
            <a:br>
              <a:rPr lang="hr-HR" b="1" dirty="0" smtClean="0"/>
            </a:br>
            <a:r>
              <a:rPr lang="hr-HR" b="1" dirty="0" smtClean="0"/>
              <a:t>(</a:t>
            </a:r>
            <a:r>
              <a:rPr lang="hr-HR" b="1" dirty="0"/>
              <a:t>čl. 42. Zakona</a:t>
            </a:r>
            <a:r>
              <a:rPr lang="hr-HR" b="1" dirty="0" smtClean="0"/>
              <a:t>)</a:t>
            </a:r>
            <a:endParaRPr lang="hr-HR" dirty="0"/>
          </a:p>
        </p:txBody>
      </p:sp>
      <p:sp>
        <p:nvSpPr>
          <p:cNvPr id="3" name="Content Placeholder 2"/>
          <p:cNvSpPr>
            <a:spLocks noGrp="1"/>
          </p:cNvSpPr>
          <p:nvPr>
            <p:ph idx="1"/>
          </p:nvPr>
        </p:nvSpPr>
        <p:spPr/>
        <p:txBody>
          <a:bodyPr>
            <a:normAutofit fontScale="85000" lnSpcReduction="10000"/>
          </a:bodyPr>
          <a:lstStyle/>
          <a:p>
            <a:pPr lvl="0" algn="just"/>
            <a:r>
              <a:rPr lang="hr-HR" dirty="0"/>
              <a:t>predsjednik, potpredsjednik i 8 članova</a:t>
            </a:r>
          </a:p>
          <a:p>
            <a:pPr lvl="0" algn="just"/>
            <a:r>
              <a:rPr lang="hr-HR" dirty="0"/>
              <a:t>4 člana biračkog odbora određuje većinska politička stranka/političke stranke + 4 člana biračkog odbora određuje oporbena politička stranka/političke stranke</a:t>
            </a:r>
          </a:p>
          <a:p>
            <a:pPr lvl="0" algn="just"/>
            <a:r>
              <a:rPr lang="hr-HR" u="sng" dirty="0"/>
              <a:t>od toga:</a:t>
            </a:r>
            <a:r>
              <a:rPr lang="hr-HR" dirty="0"/>
              <a:t> 2 predstavnika većinske političke stranke/političkih stranaka i 2 predstavnika oporbene političke stranke/političkih stranaka sukladno stranačkom sastavu JLS, a 2 predstavnika većinske političke stranke/političkih stranaka i 2 predstavnika oporbene političke stranke/političkih stranaka sukladno stranačkom sastavu </a:t>
            </a:r>
            <a:r>
              <a:rPr lang="hr-HR" dirty="0" smtClean="0"/>
              <a:t>JP(R)S</a:t>
            </a:r>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a:t>Birački </a:t>
            </a:r>
            <a:r>
              <a:rPr lang="hr-HR" b="1" dirty="0" smtClean="0"/>
              <a:t>odbori – prava i obveze</a:t>
            </a:r>
            <a:endParaRPr lang="hr-HR" dirty="0"/>
          </a:p>
        </p:txBody>
      </p:sp>
      <p:sp>
        <p:nvSpPr>
          <p:cNvPr id="4" name="Rezervirano mjesto teksta 3"/>
          <p:cNvSpPr>
            <a:spLocks noGrp="1"/>
          </p:cNvSpPr>
          <p:nvPr>
            <p:ph type="body" idx="1"/>
          </p:nvPr>
        </p:nvSpPr>
        <p:spPr/>
        <p:txBody>
          <a:bodyPr>
            <a:normAutofit/>
          </a:bodyPr>
          <a:lstStyle/>
          <a:p>
            <a:r>
              <a:rPr lang="hr-HR" sz="2000" dirty="0" smtClean="0"/>
              <a:t>Prava i obveze propisane Zakonom</a:t>
            </a:r>
            <a:endParaRPr lang="hr-HR" sz="2000" dirty="0"/>
          </a:p>
        </p:txBody>
      </p:sp>
      <p:sp>
        <p:nvSpPr>
          <p:cNvPr id="3" name="Content Placeholder 2"/>
          <p:cNvSpPr>
            <a:spLocks noGrp="1"/>
          </p:cNvSpPr>
          <p:nvPr>
            <p:ph sz="half" idx="2"/>
          </p:nvPr>
        </p:nvSpPr>
        <p:spPr/>
        <p:txBody>
          <a:bodyPr>
            <a:normAutofit/>
          </a:bodyPr>
          <a:lstStyle/>
          <a:p>
            <a:pPr lvl="0"/>
            <a:r>
              <a:rPr lang="hr-HR" sz="2000" dirty="0" smtClean="0"/>
              <a:t>prije </a:t>
            </a:r>
            <a:r>
              <a:rPr lang="hr-HR" sz="2000" dirty="0"/>
              <a:t>otvaranja biračkog mjesta (čl. 57. Zakona)</a:t>
            </a:r>
          </a:p>
          <a:p>
            <a:pPr lvl="0"/>
            <a:r>
              <a:rPr lang="hr-HR" sz="2000" dirty="0" smtClean="0"/>
              <a:t>nakon </a:t>
            </a:r>
            <a:r>
              <a:rPr lang="hr-HR" sz="2000" dirty="0"/>
              <a:t>otvaranja biračkog mjesta (čl. 58. Zakona)</a:t>
            </a:r>
          </a:p>
          <a:p>
            <a:pPr lvl="0"/>
            <a:r>
              <a:rPr lang="hr-HR" sz="2000" dirty="0" smtClean="0"/>
              <a:t>prema </a:t>
            </a:r>
            <a:r>
              <a:rPr lang="hr-HR" sz="2000" dirty="0"/>
              <a:t>biračima na biračkom mjestu (čl. 59. i 60. Zakona)</a:t>
            </a:r>
          </a:p>
          <a:p>
            <a:pPr lvl="0"/>
            <a:r>
              <a:rPr lang="hr-HR" sz="2000" dirty="0" smtClean="0"/>
              <a:t>prema </a:t>
            </a:r>
            <a:r>
              <a:rPr lang="hr-HR" sz="2000" dirty="0"/>
              <a:t>biračima kojima je biračko mjesto nedostupno (čl. 61. Zakona) </a:t>
            </a:r>
          </a:p>
          <a:p>
            <a:pPr lvl="0"/>
            <a:r>
              <a:rPr lang="hr-HR" sz="2000" dirty="0" smtClean="0"/>
              <a:t>nakon </a:t>
            </a:r>
            <a:r>
              <a:rPr lang="hr-HR" sz="2000" dirty="0"/>
              <a:t>glasovanja (čl. 62. Zakona</a:t>
            </a:r>
            <a:r>
              <a:rPr lang="hr-HR" sz="2000" dirty="0" smtClean="0"/>
              <a:t>)</a:t>
            </a:r>
            <a:endParaRPr lang="hr-HR" sz="2000" dirty="0"/>
          </a:p>
        </p:txBody>
      </p:sp>
      <p:sp>
        <p:nvSpPr>
          <p:cNvPr id="5" name="Rezervirano mjesto teksta 4"/>
          <p:cNvSpPr>
            <a:spLocks noGrp="1"/>
          </p:cNvSpPr>
          <p:nvPr>
            <p:ph type="body" sz="quarter" idx="3"/>
          </p:nvPr>
        </p:nvSpPr>
        <p:spPr/>
        <p:txBody>
          <a:bodyPr>
            <a:normAutofit fontScale="85000" lnSpcReduction="20000"/>
          </a:bodyPr>
          <a:lstStyle/>
          <a:p>
            <a:r>
              <a:rPr lang="hr-HR" dirty="0" smtClean="0"/>
              <a:t>Prava i obveze propisane Podsjetnikom za rad biračkih odbora</a:t>
            </a:r>
            <a:endParaRPr lang="hr-HR" dirty="0"/>
          </a:p>
        </p:txBody>
      </p:sp>
      <p:sp>
        <p:nvSpPr>
          <p:cNvPr id="6" name="Rezervirano mjesto sadržaja 5"/>
          <p:cNvSpPr>
            <a:spLocks noGrp="1"/>
          </p:cNvSpPr>
          <p:nvPr>
            <p:ph sz="quarter" idx="4"/>
          </p:nvPr>
        </p:nvSpPr>
        <p:spPr/>
        <p:txBody>
          <a:bodyPr>
            <a:normAutofit/>
          </a:bodyPr>
          <a:lstStyle/>
          <a:p>
            <a:r>
              <a:rPr lang="hr-HR" sz="2000" dirty="0" smtClean="0"/>
              <a:t>od pripremanja biračkog mjesta za glasovanje, preko rada biračkog odbora za vrijeme glasovanja do zatvaranja biračkog mjesta i rada biračkog odbora nakon zatvaranja biračkog mjesta i tijekom utvrđivanja rezultata glasovanja</a:t>
            </a:r>
            <a:endParaRPr lang="hr-HR"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Birački odbori - edukacija</a:t>
            </a:r>
            <a:endParaRPr lang="hr-HR" b="1" dirty="0"/>
          </a:p>
        </p:txBody>
      </p:sp>
      <p:sp>
        <p:nvSpPr>
          <p:cNvPr id="3" name="Rezervirano mjesto sadržaja 2"/>
          <p:cNvSpPr>
            <a:spLocks noGrp="1"/>
          </p:cNvSpPr>
          <p:nvPr>
            <p:ph idx="1"/>
          </p:nvPr>
        </p:nvSpPr>
        <p:spPr/>
        <p:txBody>
          <a:bodyPr/>
          <a:lstStyle/>
          <a:p>
            <a:pPr algn="just"/>
            <a:r>
              <a:rPr lang="hr-HR" dirty="0" smtClean="0"/>
              <a:t>Edukacija od strane gradskih/općinskih izbornih povjerenstava</a:t>
            </a:r>
          </a:p>
          <a:p>
            <a:pPr algn="just"/>
            <a:r>
              <a:rPr lang="hr-HR" dirty="0" err="1" smtClean="0"/>
              <a:t>eLearning</a:t>
            </a:r>
            <a:r>
              <a:rPr lang="hr-HR" dirty="0" smtClean="0"/>
              <a:t> za biračke odbore – dostupan na internetskim stranicama Državnog izbornog povjerenstva - </a:t>
            </a:r>
            <a:r>
              <a:rPr lang="hr-HR" dirty="0" smtClean="0">
                <a:hlinkClick r:id="rId2"/>
              </a:rPr>
              <a:t>www.izbori.hr</a:t>
            </a:r>
            <a:r>
              <a:rPr lang="hr-HR" dirty="0" smtClean="0"/>
              <a:t> </a:t>
            </a:r>
            <a:endParaRPr lang="hr-HR" dirty="0"/>
          </a:p>
        </p:txBody>
      </p:sp>
    </p:spTree>
    <p:extLst>
      <p:ext uri="{BB962C8B-B14F-4D97-AF65-F5344CB8AC3E}">
        <p14:creationId xmlns:p14="http://schemas.microsoft.com/office/powerpoint/2010/main" xmlns="" val="16573135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a:t>Zapisnici o radu </a:t>
            </a:r>
            <a:r>
              <a:rPr lang="hr-HR" b="1" dirty="0" smtClean="0"/>
              <a:t>biračkih odbora</a:t>
            </a:r>
            <a:endParaRPr lang="hr-HR" dirty="0"/>
          </a:p>
        </p:txBody>
      </p:sp>
      <p:sp>
        <p:nvSpPr>
          <p:cNvPr id="3" name="Content Placeholder 2"/>
          <p:cNvSpPr>
            <a:spLocks noGrp="1"/>
          </p:cNvSpPr>
          <p:nvPr>
            <p:ph idx="1"/>
          </p:nvPr>
        </p:nvSpPr>
        <p:spPr/>
        <p:txBody>
          <a:bodyPr>
            <a:normAutofit fontScale="70000" lnSpcReduction="20000"/>
          </a:bodyPr>
          <a:lstStyle/>
          <a:p>
            <a:pPr lvl="0" algn="just"/>
            <a:r>
              <a:rPr lang="hr-HR" dirty="0" smtClean="0"/>
              <a:t>Zapisnik </a:t>
            </a:r>
            <a:r>
              <a:rPr lang="hr-HR" dirty="0"/>
              <a:t>o radu biračkog odbora za izbor članica/članova općinskog/gradskog vijeća</a:t>
            </a:r>
          </a:p>
          <a:p>
            <a:pPr lvl="0" algn="just"/>
            <a:r>
              <a:rPr lang="hr-HR" dirty="0" smtClean="0"/>
              <a:t>Zapisnik </a:t>
            </a:r>
            <a:r>
              <a:rPr lang="hr-HR" dirty="0"/>
              <a:t>o radu biračkog odbora za izbor članica/članova županijske skupštine odnosno Gradske skupštine Grada Zagreba</a:t>
            </a:r>
          </a:p>
          <a:p>
            <a:pPr lvl="0" algn="just"/>
            <a:r>
              <a:rPr lang="hr-HR" dirty="0" smtClean="0"/>
              <a:t>Zapisnik </a:t>
            </a:r>
            <a:r>
              <a:rPr lang="hr-HR" dirty="0"/>
              <a:t>o radu biračkog odbora za izbor općinskog </a:t>
            </a:r>
            <a:r>
              <a:rPr lang="hr-HR" dirty="0" smtClean="0"/>
              <a:t>načelnika/gradonačelnika</a:t>
            </a:r>
          </a:p>
          <a:p>
            <a:pPr algn="just"/>
            <a:r>
              <a:rPr lang="hr-HR" dirty="0" smtClean="0"/>
              <a:t>Zapisnik </a:t>
            </a:r>
            <a:r>
              <a:rPr lang="hr-HR" dirty="0"/>
              <a:t>o radu biračkog odbora za izbor župana/gradonačelnika Grada </a:t>
            </a:r>
            <a:r>
              <a:rPr lang="hr-HR" dirty="0" smtClean="0"/>
              <a:t>Zagreba</a:t>
            </a:r>
          </a:p>
          <a:p>
            <a:pPr lvl="0" algn="just"/>
            <a:r>
              <a:rPr lang="hr-HR" dirty="0" smtClean="0"/>
              <a:t>Zapisnik </a:t>
            </a:r>
            <a:r>
              <a:rPr lang="hr-HR" dirty="0"/>
              <a:t>o radu biračkog odbora za izbor zamjenika općinskog načelnika/gradonačelnika iz </a:t>
            </a:r>
            <a:r>
              <a:rPr lang="hr-HR" dirty="0" smtClean="0"/>
              <a:t>reda </a:t>
            </a:r>
            <a:r>
              <a:rPr lang="hr-HR" dirty="0"/>
              <a:t>pripadnika nacionalnih manjina odnosno iz reda pripadnika hrvatskog naroda </a:t>
            </a:r>
          </a:p>
          <a:p>
            <a:pPr lvl="0" algn="just"/>
            <a:r>
              <a:rPr lang="hr-HR" dirty="0" smtClean="0"/>
              <a:t>Zapisnik </a:t>
            </a:r>
            <a:r>
              <a:rPr lang="hr-HR" dirty="0"/>
              <a:t>o radu biračkog odbora za izbor zamjenika župana iz reda pripadnika nacionalnih manjina</a:t>
            </a:r>
          </a:p>
          <a:p>
            <a:endParaRPr lang="hr-HR" dirty="0" smtClean="0"/>
          </a:p>
          <a:p>
            <a:endParaRPr lang="hr-H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a:bodyPr>
          <a:lstStyle/>
          <a:p>
            <a:pPr>
              <a:buNone/>
            </a:pPr>
            <a:endParaRPr lang="hr-HR" dirty="0"/>
          </a:p>
          <a:p>
            <a:pPr algn="ctr">
              <a:buNone/>
            </a:pPr>
            <a:r>
              <a:rPr lang="hr-HR" b="1" i="1" dirty="0"/>
              <a:t>Zapisnike o radu biračkog odbora potpisuju </a:t>
            </a:r>
            <a:r>
              <a:rPr lang="hr-HR" b="1" i="1" dirty="0" smtClean="0"/>
              <a:t>predsjednik, potpredsjednik </a:t>
            </a:r>
            <a:r>
              <a:rPr lang="hr-HR" b="1" i="1" dirty="0"/>
              <a:t>i svi članovi biračkog odbora!</a:t>
            </a:r>
            <a:endParaRPr lang="hr-HR" b="1" dirty="0"/>
          </a:p>
          <a:p>
            <a:endParaRPr lang="hr-H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Zapisnici o radu izbornih tijela</a:t>
            </a:r>
            <a:endParaRPr lang="hr-HR" b="1" dirty="0"/>
          </a:p>
        </p:txBody>
      </p:sp>
      <p:sp>
        <p:nvSpPr>
          <p:cNvPr id="3" name="Rezervirano mjesto sadržaja 2"/>
          <p:cNvSpPr>
            <a:spLocks noGrp="1"/>
          </p:cNvSpPr>
          <p:nvPr>
            <p:ph idx="1"/>
          </p:nvPr>
        </p:nvSpPr>
        <p:spPr/>
        <p:txBody>
          <a:bodyPr>
            <a:normAutofit fontScale="32500" lnSpcReduction="20000"/>
          </a:bodyPr>
          <a:lstStyle/>
          <a:p>
            <a:pPr lvl="0" algn="just"/>
            <a:r>
              <a:rPr lang="hr-HR" sz="4300" dirty="0" smtClean="0"/>
              <a:t>Zapisnik </a:t>
            </a:r>
            <a:r>
              <a:rPr lang="hr-HR" sz="4300" dirty="0"/>
              <a:t>o radu </a:t>
            </a:r>
            <a:r>
              <a:rPr lang="hr-HR" sz="4300" dirty="0" smtClean="0"/>
              <a:t>općinskog/gradskog izbornog povjerenstva za </a:t>
            </a:r>
            <a:r>
              <a:rPr lang="hr-HR" sz="4300" dirty="0"/>
              <a:t>izbor članica/članova općinskog/gradskog vijeća</a:t>
            </a:r>
          </a:p>
          <a:p>
            <a:pPr lvl="0" algn="just"/>
            <a:r>
              <a:rPr lang="hr-HR" sz="4300" dirty="0" smtClean="0"/>
              <a:t>Zapisnik </a:t>
            </a:r>
            <a:r>
              <a:rPr lang="hr-HR" sz="4300" dirty="0"/>
              <a:t>o radu </a:t>
            </a:r>
            <a:r>
              <a:rPr lang="hr-HR" sz="4300" dirty="0" smtClean="0"/>
              <a:t>općinskog/gradskog izbornog povjerenstva za </a:t>
            </a:r>
            <a:r>
              <a:rPr lang="hr-HR" sz="4300" dirty="0"/>
              <a:t>izbor članica/članova županijske skupštine odnosno Gradske skupštine Grada </a:t>
            </a:r>
            <a:r>
              <a:rPr lang="hr-HR" sz="4300" dirty="0" smtClean="0"/>
              <a:t>Zagreba</a:t>
            </a:r>
          </a:p>
          <a:p>
            <a:pPr lvl="0" algn="just"/>
            <a:r>
              <a:rPr lang="hr-HR" sz="4300" dirty="0" smtClean="0"/>
              <a:t>Zapisnik </a:t>
            </a:r>
            <a:r>
              <a:rPr lang="hr-HR" sz="4300" dirty="0" smtClean="0"/>
              <a:t>o radu županijskog izbornog povjerenstva za izbor članica/članova županijske skupštine </a:t>
            </a:r>
          </a:p>
          <a:p>
            <a:pPr lvl="0" algn="just"/>
            <a:r>
              <a:rPr lang="hr-HR" sz="4300" dirty="0" smtClean="0"/>
              <a:t>Zapisnik </a:t>
            </a:r>
            <a:r>
              <a:rPr lang="hr-HR" sz="4300" dirty="0" smtClean="0"/>
              <a:t>o radu Izbornog povjerenstva Grada Zagreba za izbor članica/članova Gradske skupštine Grada Zagreba </a:t>
            </a:r>
          </a:p>
          <a:p>
            <a:pPr marL="0" lvl="0" indent="0" algn="just">
              <a:buNone/>
            </a:pPr>
            <a:endParaRPr lang="hr-HR" sz="4300" dirty="0"/>
          </a:p>
          <a:p>
            <a:pPr lvl="0" algn="just"/>
            <a:r>
              <a:rPr lang="hr-HR" sz="4300" dirty="0" smtClean="0"/>
              <a:t>Zapisnik </a:t>
            </a:r>
            <a:r>
              <a:rPr lang="hr-HR" sz="4300" dirty="0"/>
              <a:t>o radu </a:t>
            </a:r>
            <a:r>
              <a:rPr lang="hr-HR" sz="4300" dirty="0" smtClean="0"/>
              <a:t>općinskog/gradskog izbornog povjerenstva za </a:t>
            </a:r>
            <a:r>
              <a:rPr lang="hr-HR" sz="4300" dirty="0"/>
              <a:t>izbor općinskog načelnika/gradonačelnika</a:t>
            </a:r>
          </a:p>
          <a:p>
            <a:pPr algn="just"/>
            <a:r>
              <a:rPr lang="hr-HR" sz="4300" dirty="0" smtClean="0"/>
              <a:t>Zapisnik </a:t>
            </a:r>
            <a:r>
              <a:rPr lang="hr-HR" sz="4300" dirty="0"/>
              <a:t>o radu </a:t>
            </a:r>
            <a:r>
              <a:rPr lang="hr-HR" sz="4300" dirty="0" smtClean="0"/>
              <a:t>općinskog/gradskog izbornog povjerenstva za </a:t>
            </a:r>
            <a:r>
              <a:rPr lang="hr-HR" sz="4300" dirty="0"/>
              <a:t>izbor </a:t>
            </a:r>
            <a:r>
              <a:rPr lang="hr-HR" sz="4300" dirty="0" smtClean="0"/>
              <a:t>župana</a:t>
            </a:r>
          </a:p>
          <a:p>
            <a:pPr algn="just"/>
            <a:r>
              <a:rPr lang="hr-HR" sz="4300" dirty="0" smtClean="0"/>
              <a:t>Zapisnik </a:t>
            </a:r>
            <a:r>
              <a:rPr lang="hr-HR" sz="4300" dirty="0" smtClean="0"/>
              <a:t>o radu županijskog izbornog povjerenstva za izbor župana</a:t>
            </a:r>
          </a:p>
          <a:p>
            <a:pPr algn="just"/>
            <a:r>
              <a:rPr lang="hr-HR" sz="4300" dirty="0" smtClean="0"/>
              <a:t>Zapisnik </a:t>
            </a:r>
            <a:r>
              <a:rPr lang="hr-HR" sz="4300" dirty="0" smtClean="0"/>
              <a:t>o radu Izbornog povjerenstva Grada Zagreba za izbor gradonačelnika Grada Zagreba </a:t>
            </a:r>
          </a:p>
          <a:p>
            <a:pPr algn="just"/>
            <a:endParaRPr lang="hr-HR" sz="4300" dirty="0" smtClean="0"/>
          </a:p>
          <a:p>
            <a:pPr algn="just"/>
            <a:r>
              <a:rPr lang="hr-HR" sz="4300" dirty="0" smtClean="0"/>
              <a:t>Zapisnik </a:t>
            </a:r>
            <a:r>
              <a:rPr lang="hr-HR" sz="4300" dirty="0"/>
              <a:t>o radu </a:t>
            </a:r>
            <a:r>
              <a:rPr lang="hr-HR" sz="4300" dirty="0" smtClean="0"/>
              <a:t>općinskog/gradskog izbornog povjerenstva za </a:t>
            </a:r>
            <a:r>
              <a:rPr lang="hr-HR" sz="4300" dirty="0"/>
              <a:t>izbor zamjenika općinskog načelnika/gradonačelnika iz </a:t>
            </a:r>
            <a:r>
              <a:rPr lang="hr-HR" sz="4300" dirty="0" smtClean="0"/>
              <a:t>reda </a:t>
            </a:r>
            <a:r>
              <a:rPr lang="hr-HR" sz="4300" dirty="0"/>
              <a:t>pripadnika nacionalnih manjina odnosno iz reda pripadnika hrvatskog naroda </a:t>
            </a:r>
          </a:p>
          <a:p>
            <a:pPr lvl="0" algn="just"/>
            <a:r>
              <a:rPr lang="hr-HR" sz="4300" dirty="0" smtClean="0"/>
              <a:t>Zapisnik </a:t>
            </a:r>
            <a:r>
              <a:rPr lang="hr-HR" sz="4300" dirty="0"/>
              <a:t>o radu </a:t>
            </a:r>
            <a:r>
              <a:rPr lang="hr-HR" sz="4300" dirty="0" smtClean="0"/>
              <a:t>općinskog/gradskog izbornog povjerenstva za </a:t>
            </a:r>
            <a:r>
              <a:rPr lang="hr-HR" sz="4300" dirty="0"/>
              <a:t>izbor zamjenika župana iz reda pripadnika nacionalnih </a:t>
            </a:r>
            <a:r>
              <a:rPr lang="hr-HR" sz="4300" dirty="0" smtClean="0"/>
              <a:t>manjina</a:t>
            </a:r>
          </a:p>
          <a:p>
            <a:pPr lvl="0" algn="just"/>
            <a:r>
              <a:rPr lang="hr-HR" sz="4300" dirty="0" smtClean="0"/>
              <a:t>Zapisnik </a:t>
            </a:r>
            <a:r>
              <a:rPr lang="hr-HR" sz="4300" dirty="0" smtClean="0"/>
              <a:t>o radu županijskog izbornog povjerenstva za izbor zamjenika župana </a:t>
            </a:r>
            <a:endParaRPr lang="hr-HR" sz="4300" dirty="0"/>
          </a:p>
          <a:p>
            <a:endParaRPr lang="hr-HR" dirty="0"/>
          </a:p>
        </p:txBody>
      </p:sp>
    </p:spTree>
    <p:extLst>
      <p:ext uri="{BB962C8B-B14F-4D97-AF65-F5344CB8AC3E}">
        <p14:creationId xmlns:p14="http://schemas.microsoft.com/office/powerpoint/2010/main" xmlns="" val="3177039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Što su to „lokalni izbori”?</a:t>
            </a:r>
            <a:endParaRPr lang="hr-HR" b="1" dirty="0"/>
          </a:p>
        </p:txBody>
      </p:sp>
      <p:sp>
        <p:nvSpPr>
          <p:cNvPr id="3" name="Content Placeholder 2"/>
          <p:cNvSpPr>
            <a:spLocks noGrp="1"/>
          </p:cNvSpPr>
          <p:nvPr>
            <p:ph idx="1"/>
          </p:nvPr>
        </p:nvSpPr>
        <p:spPr/>
        <p:txBody>
          <a:bodyPr>
            <a:normAutofit fontScale="92500" lnSpcReduction="20000"/>
          </a:bodyPr>
          <a:lstStyle/>
          <a:p>
            <a:pPr lvl="0" algn="just"/>
            <a:r>
              <a:rPr lang="hr-HR" dirty="0"/>
              <a:t>Izbori članova predstavničkih tijela </a:t>
            </a:r>
            <a:r>
              <a:rPr lang="hr-HR" dirty="0" smtClean="0"/>
              <a:t>JLP(R)S</a:t>
            </a:r>
            <a:endParaRPr lang="hr-HR" dirty="0"/>
          </a:p>
          <a:p>
            <a:pPr lvl="0" algn="just"/>
            <a:r>
              <a:rPr lang="hr-HR" dirty="0"/>
              <a:t>Izbori općinskih načelnika, gradonačelnika i župana te njihovih zamjenika</a:t>
            </a:r>
          </a:p>
          <a:p>
            <a:pPr lvl="0" algn="just"/>
            <a:r>
              <a:rPr lang="hr-HR" dirty="0"/>
              <a:t>Izbori zamjenika općinskih načelnika, gradonačelnika i župana iz reda pripadnika nacionalnih </a:t>
            </a:r>
            <a:r>
              <a:rPr lang="hr-HR" dirty="0" smtClean="0"/>
              <a:t>manjina, odnosno iz reda pripadnika hrvatskog naroda </a:t>
            </a:r>
            <a:endParaRPr lang="hr-HR" dirty="0"/>
          </a:p>
          <a:p>
            <a:pPr algn="just">
              <a:buNone/>
            </a:pPr>
            <a:r>
              <a:rPr lang="hr-HR" dirty="0"/>
              <a:t> </a:t>
            </a:r>
          </a:p>
          <a:p>
            <a:pPr algn="just"/>
            <a:r>
              <a:rPr lang="hr-HR" i="1" dirty="0" smtClean="0"/>
              <a:t>Glasački </a:t>
            </a:r>
            <a:r>
              <a:rPr lang="hr-HR" i="1" dirty="0"/>
              <a:t>listići </a:t>
            </a:r>
            <a:r>
              <a:rPr lang="hr-HR" i="1" dirty="0" smtClean="0"/>
              <a:t>i zapisnici o radu biračkih odbora za svaku vrstu izbora su različite boje!</a:t>
            </a:r>
            <a:endParaRPr lang="hr-H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lgn="ctr">
              <a:buNone/>
            </a:pPr>
            <a:r>
              <a:rPr lang="hr-HR" b="1" i="1" dirty="0"/>
              <a:t>Zapisnike o radu </a:t>
            </a:r>
            <a:r>
              <a:rPr lang="hr-HR" b="1" i="1" dirty="0" smtClean="0"/>
              <a:t>izbornog povjerenstva potpisuju </a:t>
            </a:r>
            <a:r>
              <a:rPr lang="hr-HR" b="1" i="1" dirty="0"/>
              <a:t>predsjednik, potpredsjednik i svi članovi </a:t>
            </a:r>
            <a:r>
              <a:rPr lang="hr-HR" b="1" i="1" dirty="0" smtClean="0"/>
              <a:t>izbornog povjerenstva!</a:t>
            </a:r>
            <a:endParaRPr lang="hr-HR" b="1" dirty="0"/>
          </a:p>
          <a:p>
            <a:endParaRPr lang="hr-HR" dirty="0"/>
          </a:p>
        </p:txBody>
      </p:sp>
    </p:spTree>
    <p:extLst>
      <p:ext uri="{BB962C8B-B14F-4D97-AF65-F5344CB8AC3E}">
        <p14:creationId xmlns:p14="http://schemas.microsoft.com/office/powerpoint/2010/main" xmlns="" val="3776112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Objava rezultata glasovanja</a:t>
            </a:r>
            <a:endParaRPr lang="hr-HR" b="1" dirty="0"/>
          </a:p>
        </p:txBody>
      </p:sp>
      <p:sp>
        <p:nvSpPr>
          <p:cNvPr id="3" name="Rezervirano mjesto sadržaja 2"/>
          <p:cNvSpPr>
            <a:spLocks noGrp="1"/>
          </p:cNvSpPr>
          <p:nvPr>
            <p:ph idx="1"/>
          </p:nvPr>
        </p:nvSpPr>
        <p:spPr/>
        <p:txBody>
          <a:bodyPr>
            <a:normAutofit fontScale="92500" lnSpcReduction="10000"/>
          </a:bodyPr>
          <a:lstStyle/>
          <a:p>
            <a:pPr marL="0" lvl="0" indent="0">
              <a:buNone/>
            </a:pPr>
            <a:r>
              <a:rPr lang="hr-HR" b="1" i="1" dirty="0"/>
              <a:t>KADA?</a:t>
            </a:r>
          </a:p>
          <a:p>
            <a:pPr lvl="0" algn="just"/>
            <a:r>
              <a:rPr lang="hr-HR" dirty="0"/>
              <a:t>p</a:t>
            </a:r>
            <a:r>
              <a:rPr lang="hr-HR" dirty="0" smtClean="0"/>
              <a:t>o utvrđivanju rezultata glasovanja, bez odgode </a:t>
            </a:r>
            <a:endParaRPr lang="hr-HR" dirty="0"/>
          </a:p>
          <a:p>
            <a:pPr marL="0" lvl="0" indent="0" algn="just">
              <a:buNone/>
            </a:pPr>
            <a:endParaRPr lang="hr-HR" dirty="0"/>
          </a:p>
          <a:p>
            <a:pPr marL="0" lvl="0" indent="0" algn="just">
              <a:buNone/>
            </a:pPr>
            <a:r>
              <a:rPr lang="hr-HR" b="1" i="1" dirty="0"/>
              <a:t>GDJE? </a:t>
            </a:r>
          </a:p>
          <a:p>
            <a:pPr lvl="0" algn="just"/>
            <a:r>
              <a:rPr lang="hr-HR" dirty="0"/>
              <a:t>u lokalnim sredstvima javnog </a:t>
            </a:r>
            <a:r>
              <a:rPr lang="hr-HR" dirty="0" smtClean="0"/>
              <a:t>priopćavanja, lokalnim radiju i novinama, </a:t>
            </a:r>
            <a:r>
              <a:rPr lang="hr-HR" dirty="0"/>
              <a:t>na oglasnoj ploči i internetskim stranicama jedinice</a:t>
            </a:r>
          </a:p>
          <a:p>
            <a:pPr lvl="0" algn="just"/>
            <a:r>
              <a:rPr lang="hr-HR" dirty="0"/>
              <a:t>na internetskim stranicama Državnog izbornog povjerenstva </a:t>
            </a:r>
            <a:r>
              <a:rPr lang="hr-HR" dirty="0">
                <a:hlinkClick r:id="rId2"/>
              </a:rPr>
              <a:t>www.izbori.hr</a:t>
            </a:r>
            <a:endParaRPr lang="hr-HR" dirty="0"/>
          </a:p>
          <a:p>
            <a:pPr marL="0" lvl="0" indent="0" algn="just">
              <a:buNone/>
            </a:pPr>
            <a:endParaRPr lang="hr-HR" b="1" dirty="0"/>
          </a:p>
          <a:p>
            <a:endParaRPr lang="hr-HR" dirty="0"/>
          </a:p>
        </p:txBody>
      </p:sp>
    </p:spTree>
    <p:extLst>
      <p:ext uri="{BB962C8B-B14F-4D97-AF65-F5344CB8AC3E}">
        <p14:creationId xmlns:p14="http://schemas.microsoft.com/office/powerpoint/2010/main" xmlns="" val="40434533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smtClean="0"/>
              <a:t>Promatrači</a:t>
            </a:r>
            <a:endParaRPr lang="hr-HR" dirty="0"/>
          </a:p>
        </p:txBody>
      </p:sp>
      <p:sp>
        <p:nvSpPr>
          <p:cNvPr id="3" name="Content Placeholder 2"/>
          <p:cNvSpPr>
            <a:spLocks noGrp="1"/>
          </p:cNvSpPr>
          <p:nvPr>
            <p:ph idx="1"/>
          </p:nvPr>
        </p:nvSpPr>
        <p:spPr/>
        <p:txBody>
          <a:bodyPr>
            <a:normAutofit fontScale="85000" lnSpcReduction="20000"/>
          </a:bodyPr>
          <a:lstStyle/>
          <a:p>
            <a:pPr lvl="0"/>
            <a:r>
              <a:rPr lang="hr-HR" dirty="0"/>
              <a:t>promatrači političkih stranaka koje su predložile </a:t>
            </a:r>
            <a:r>
              <a:rPr lang="hr-HR" dirty="0" err="1"/>
              <a:t>kandidacijsku</a:t>
            </a:r>
            <a:r>
              <a:rPr lang="hr-HR" dirty="0"/>
              <a:t> listu, odnosno kandidata </a:t>
            </a:r>
          </a:p>
          <a:p>
            <a:pPr lvl="0"/>
            <a:r>
              <a:rPr lang="hr-HR" dirty="0"/>
              <a:t>promatrači birača koji su predložili </a:t>
            </a:r>
            <a:r>
              <a:rPr lang="hr-HR" dirty="0" err="1"/>
              <a:t>kandidacijsku</a:t>
            </a:r>
            <a:r>
              <a:rPr lang="hr-HR" dirty="0"/>
              <a:t> listu birača, odnosno kandidata</a:t>
            </a:r>
          </a:p>
          <a:p>
            <a:pPr lvl="0"/>
            <a:r>
              <a:rPr lang="hr-HR" dirty="0"/>
              <a:t>promatrači nevladinih udruga registriranih u RH kao udruga koja djeluje na području neovisnog promatranja izbornih postupaka i/ili promicanja ljudskih i građanskih prava</a:t>
            </a:r>
          </a:p>
          <a:p>
            <a:pPr lvl="0"/>
            <a:r>
              <a:rPr lang="hr-HR" dirty="0"/>
              <a:t>promatrači međunarodnih </a:t>
            </a:r>
            <a:r>
              <a:rPr lang="hr-HR" dirty="0" smtClean="0"/>
              <a:t>organizacija koje djeluju u RH, diplomatsko-konzularnih predstavništava u RH, udruženja izbornih tijela te promatrači izbornih tijela iz drugih država</a:t>
            </a:r>
            <a:endParaRPr lang="hr-H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Promatrači – mjerodavno pravo  </a:t>
            </a:r>
            <a:endParaRPr lang="hr-HR" b="1" dirty="0"/>
          </a:p>
        </p:txBody>
      </p:sp>
      <p:sp>
        <p:nvSpPr>
          <p:cNvPr id="3" name="Rezervirano mjesto sadržaja 2"/>
          <p:cNvSpPr>
            <a:spLocks noGrp="1"/>
          </p:cNvSpPr>
          <p:nvPr>
            <p:ph idx="1"/>
          </p:nvPr>
        </p:nvSpPr>
        <p:spPr/>
        <p:txBody>
          <a:bodyPr/>
          <a:lstStyle/>
          <a:p>
            <a:r>
              <a:rPr lang="hr-HR" dirty="0" smtClean="0"/>
              <a:t>Zakon o lokalnim izborima – čl. 118.-125.</a:t>
            </a:r>
          </a:p>
          <a:p>
            <a:r>
              <a:rPr lang="hr-HR" dirty="0" smtClean="0"/>
              <a:t>Obvezatne upute Državnog izbornog povjerenstva</a:t>
            </a:r>
            <a:endParaRPr lang="hr-HR" dirty="0"/>
          </a:p>
        </p:txBody>
      </p:sp>
    </p:spTree>
    <p:extLst>
      <p:ext uri="{BB962C8B-B14F-4D97-AF65-F5344CB8AC3E}">
        <p14:creationId xmlns:p14="http://schemas.microsoft.com/office/powerpoint/2010/main" xmlns="" val="29522587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Izlučivanje </a:t>
            </a:r>
            <a:r>
              <a:rPr lang="hr-HR" b="1" dirty="0" err="1" smtClean="0"/>
              <a:t>registraturnog</a:t>
            </a:r>
            <a:r>
              <a:rPr lang="hr-HR" b="1" dirty="0" smtClean="0"/>
              <a:t> gradiva </a:t>
            </a:r>
            <a:endParaRPr lang="hr-HR" b="1" dirty="0"/>
          </a:p>
        </p:txBody>
      </p:sp>
      <p:sp>
        <p:nvSpPr>
          <p:cNvPr id="3" name="Content Placeholder 2"/>
          <p:cNvSpPr>
            <a:spLocks noGrp="1"/>
          </p:cNvSpPr>
          <p:nvPr>
            <p:ph idx="1"/>
          </p:nvPr>
        </p:nvSpPr>
        <p:spPr/>
        <p:txBody>
          <a:bodyPr/>
          <a:lstStyle/>
          <a:p>
            <a:pPr algn="just"/>
            <a:r>
              <a:rPr lang="hr-HR" dirty="0" smtClean="0"/>
              <a:t>Pravilnik o zaštiti i obradi arhivskog i </a:t>
            </a:r>
            <a:r>
              <a:rPr lang="hr-HR" dirty="0" err="1" smtClean="0"/>
              <a:t>registraturnog</a:t>
            </a:r>
            <a:r>
              <a:rPr lang="hr-HR" dirty="0" smtClean="0"/>
              <a:t> gradiva nastalog u radu Državnog izbornog povjerenstva Republike Hrvatske i drugih tijela za provedbu izbora i referenduma (NN, br. 55/16)</a:t>
            </a:r>
            <a:endParaRPr lang="hr-HR" dirty="0"/>
          </a:p>
        </p:txBody>
      </p:sp>
    </p:spTree>
    <p:extLst>
      <p:ext uri="{BB962C8B-B14F-4D97-AF65-F5344CB8AC3E}">
        <p14:creationId xmlns:p14="http://schemas.microsoft.com/office/powerpoint/2010/main" xmlns="" val="1822684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Postupak izlučivanja</a:t>
            </a:r>
            <a:endParaRPr lang="hr-HR" b="1" dirty="0"/>
          </a:p>
        </p:txBody>
      </p:sp>
      <p:sp>
        <p:nvSpPr>
          <p:cNvPr id="3" name="Content Placeholder 2"/>
          <p:cNvSpPr>
            <a:spLocks noGrp="1"/>
          </p:cNvSpPr>
          <p:nvPr>
            <p:ph idx="1"/>
          </p:nvPr>
        </p:nvSpPr>
        <p:spPr/>
        <p:txBody>
          <a:bodyPr>
            <a:normAutofit fontScale="70000" lnSpcReduction="20000"/>
          </a:bodyPr>
          <a:lstStyle/>
          <a:p>
            <a:pPr marL="514350" indent="-514350" algn="ctr">
              <a:buNone/>
            </a:pPr>
            <a:r>
              <a:rPr lang="hr-HR" dirty="0" smtClean="0"/>
              <a:t>N</a:t>
            </a:r>
            <a:r>
              <a:rPr lang="hr-HR" dirty="0" smtClean="0"/>
              <a:t>adležno </a:t>
            </a:r>
            <a:r>
              <a:rPr lang="hr-HR" dirty="0" smtClean="0"/>
              <a:t>izborno povjerenstvo područnom državnom arhivu podnosi zahtjev za odobrenje </a:t>
            </a:r>
            <a:r>
              <a:rPr lang="hr-HR" dirty="0" smtClean="0"/>
              <a:t>izlučivanja</a:t>
            </a:r>
          </a:p>
          <a:p>
            <a:pPr marL="514350" indent="-514350" algn="ctr">
              <a:buNone/>
            </a:pPr>
            <a:endParaRPr lang="hr-HR" dirty="0" smtClean="0"/>
          </a:p>
          <a:p>
            <a:pPr marL="514350" indent="-514350" algn="just">
              <a:buAutoNum type="arabicPeriod"/>
            </a:pPr>
            <a:endParaRPr lang="hr-HR" dirty="0" smtClean="0"/>
          </a:p>
          <a:p>
            <a:pPr marL="514350" indent="-514350" algn="ctr">
              <a:buNone/>
            </a:pPr>
            <a:r>
              <a:rPr lang="hr-HR" dirty="0" smtClean="0"/>
              <a:t>Područni </a:t>
            </a:r>
            <a:r>
              <a:rPr lang="hr-HR" dirty="0" smtClean="0"/>
              <a:t>državni arhiv daje suglasnost povodom podnijetog </a:t>
            </a:r>
            <a:r>
              <a:rPr lang="hr-HR" dirty="0" smtClean="0"/>
              <a:t>zahtjeva</a:t>
            </a:r>
          </a:p>
          <a:p>
            <a:pPr marL="514350" indent="-514350" algn="just">
              <a:buAutoNum type="arabicPeriod"/>
            </a:pPr>
            <a:endParaRPr lang="hr-HR" dirty="0" smtClean="0"/>
          </a:p>
          <a:p>
            <a:pPr marL="514350" indent="-514350" algn="just">
              <a:buAutoNum type="arabicPeriod"/>
            </a:pPr>
            <a:endParaRPr lang="hr-HR" dirty="0" smtClean="0"/>
          </a:p>
          <a:p>
            <a:pPr marL="514350" indent="-514350" algn="ctr">
              <a:buNone/>
            </a:pPr>
            <a:r>
              <a:rPr lang="hr-HR" dirty="0" smtClean="0"/>
              <a:t>Nadležno izborno povjerenstvo donosi odluku o izlučivanju za izbore koji su provedeni na njegovom </a:t>
            </a:r>
            <a:r>
              <a:rPr lang="hr-HR" dirty="0" smtClean="0"/>
              <a:t>području</a:t>
            </a:r>
          </a:p>
          <a:p>
            <a:pPr marL="514350" indent="-514350" algn="just">
              <a:buAutoNum type="arabicPeriod"/>
            </a:pPr>
            <a:endParaRPr lang="hr-HR" dirty="0" smtClean="0"/>
          </a:p>
          <a:p>
            <a:pPr marL="514350" indent="-514350" algn="just">
              <a:buAutoNum type="arabicPeriod"/>
            </a:pPr>
            <a:endParaRPr lang="hr-HR" dirty="0" smtClean="0"/>
          </a:p>
          <a:p>
            <a:pPr marL="514350" indent="-514350" algn="ctr">
              <a:buNone/>
            </a:pPr>
            <a:r>
              <a:rPr lang="hr-HR" dirty="0" smtClean="0"/>
              <a:t>Nadležno izborno povjerenstvo odluku o izlučivanju prosljeđuje ovlaštenoj osobi u pismohrani JLP(R)S na svom području radi provedbe postupka izlučivanja</a:t>
            </a:r>
            <a:endParaRPr lang="hr-HR" dirty="0"/>
          </a:p>
        </p:txBody>
      </p:sp>
      <p:sp>
        <p:nvSpPr>
          <p:cNvPr id="7" name="Strelica dolje 6"/>
          <p:cNvSpPr/>
          <p:nvPr/>
        </p:nvSpPr>
        <p:spPr>
          <a:xfrm>
            <a:off x="4211960" y="2348880"/>
            <a:ext cx="484632"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Strelica dolje 7"/>
          <p:cNvSpPr/>
          <p:nvPr/>
        </p:nvSpPr>
        <p:spPr>
          <a:xfrm>
            <a:off x="4211960" y="3356992"/>
            <a:ext cx="484632"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Strelica dolje 8"/>
          <p:cNvSpPr/>
          <p:nvPr/>
        </p:nvSpPr>
        <p:spPr>
          <a:xfrm>
            <a:off x="4211960" y="4581128"/>
            <a:ext cx="484632"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xmlns="" val="3882841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sp>
        <p:nvSpPr>
          <p:cNvPr id="3" name="Rezervirano mjesto sadržaja 2"/>
          <p:cNvSpPr>
            <a:spLocks noGrp="1"/>
          </p:cNvSpPr>
          <p:nvPr>
            <p:ph idx="1"/>
          </p:nvPr>
        </p:nvSpPr>
        <p:spPr/>
        <p:txBody>
          <a:bodyPr/>
          <a:lstStyle/>
          <a:p>
            <a:pPr>
              <a:buNone/>
            </a:pPr>
            <a:endParaRPr lang="hr-HR" dirty="0" smtClean="0"/>
          </a:p>
          <a:p>
            <a:pPr>
              <a:buNone/>
            </a:pPr>
            <a:endParaRPr lang="hr-HR" dirty="0" smtClean="0"/>
          </a:p>
          <a:p>
            <a:pPr algn="ctr">
              <a:buNone/>
            </a:pPr>
            <a:r>
              <a:rPr lang="hr-HR" b="1" i="1" dirty="0" smtClean="0"/>
              <a:t>HVALA NA PAŽNJI!</a:t>
            </a:r>
          </a:p>
          <a:p>
            <a:pPr algn="ctr">
              <a:buNone/>
            </a:pPr>
            <a:endParaRPr lang="hr-HR" b="1" i="1" dirty="0" smtClean="0"/>
          </a:p>
          <a:p>
            <a:pPr algn="ctr">
              <a:buNone/>
            </a:pPr>
            <a:r>
              <a:rPr lang="hr-HR" b="1" i="1" dirty="0" err="1" smtClean="0">
                <a:hlinkClick r:id="rId2"/>
              </a:rPr>
              <a:t>dip</a:t>
            </a:r>
            <a:r>
              <a:rPr lang="hr-HR" b="1" i="1" dirty="0" smtClean="0">
                <a:hlinkClick r:id="rId2"/>
              </a:rPr>
              <a:t>@</a:t>
            </a:r>
            <a:r>
              <a:rPr lang="hr-HR" b="1" i="1" dirty="0" err="1" smtClean="0">
                <a:hlinkClick r:id="rId2"/>
              </a:rPr>
              <a:t>izbori.hr</a:t>
            </a:r>
            <a:r>
              <a:rPr lang="hr-HR" b="1" i="1" dirty="0" smtClean="0"/>
              <a:t> </a:t>
            </a:r>
            <a:endParaRPr lang="hr-HR" b="1" i="1" dirty="0" smtClean="0"/>
          </a:p>
          <a:p>
            <a:pPr algn="ctr">
              <a:buNone/>
            </a:pPr>
            <a:r>
              <a:rPr lang="hr-HR" b="1" i="1" dirty="0" smtClean="0">
                <a:hlinkClick r:id="rId3"/>
              </a:rPr>
              <a:t>www.izbori.hr</a:t>
            </a:r>
            <a:endParaRPr lang="hr-HR" b="1"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4400" y="404664"/>
            <a:ext cx="8229600" cy="1143000"/>
          </a:xfrm>
        </p:spPr>
        <p:txBody>
          <a:bodyPr/>
          <a:lstStyle/>
          <a:p>
            <a:r>
              <a:rPr lang="hr-HR" b="1" dirty="0" smtClean="0"/>
              <a:t>Izborni sustavi</a:t>
            </a:r>
            <a:endParaRPr lang="hr-HR" b="1" dirty="0"/>
          </a:p>
        </p:txBody>
      </p:sp>
      <p:sp>
        <p:nvSpPr>
          <p:cNvPr id="7" name="Rezervirano mjesto sadržaja 6"/>
          <p:cNvSpPr>
            <a:spLocks noGrp="1"/>
          </p:cNvSpPr>
          <p:nvPr>
            <p:ph idx="1"/>
          </p:nvPr>
        </p:nvSpPr>
        <p:spPr/>
        <p:txBody>
          <a:bodyPr>
            <a:normAutofit lnSpcReduction="10000"/>
          </a:bodyPr>
          <a:lstStyle/>
          <a:p>
            <a:pPr lvl="0" algn="just"/>
            <a:r>
              <a:rPr lang="hr-HR" dirty="0"/>
              <a:t>Izbori članova predstavničkih tijela JLP(R)S – </a:t>
            </a:r>
            <a:r>
              <a:rPr lang="hr-HR" dirty="0" err="1" smtClean="0"/>
              <a:t>d'Hondt</a:t>
            </a:r>
            <a:r>
              <a:rPr lang="hr-HR" dirty="0"/>
              <a:t>,</a:t>
            </a:r>
            <a:r>
              <a:rPr lang="hr-HR" dirty="0" smtClean="0"/>
              <a:t> </a:t>
            </a:r>
            <a:r>
              <a:rPr lang="hr-HR" dirty="0"/>
              <a:t>minimalno 5% važećih glasova </a:t>
            </a:r>
            <a:r>
              <a:rPr lang="hr-HR" dirty="0" smtClean="0"/>
              <a:t>birača</a:t>
            </a:r>
          </a:p>
          <a:p>
            <a:pPr marL="0" lvl="0" indent="0" algn="just">
              <a:buNone/>
            </a:pPr>
            <a:endParaRPr lang="hr-HR" dirty="0"/>
          </a:p>
          <a:p>
            <a:pPr lvl="0" algn="just"/>
            <a:r>
              <a:rPr lang="hr-HR" dirty="0"/>
              <a:t>Izbori općinskih načelnika, gradonačelnika i župana te njihovih zamjenika, izbori zamjenika općinskih načelnika, gradonačelnika i župana iz reda pripadnika nacionalnih </a:t>
            </a:r>
            <a:r>
              <a:rPr lang="hr-HR" dirty="0" smtClean="0"/>
              <a:t>manjina, odnosno iz </a:t>
            </a:r>
            <a:r>
              <a:rPr lang="hr-HR" dirty="0"/>
              <a:t>reda pripadnika hrvatskog naroda – većinski izborni sustav</a:t>
            </a:r>
          </a:p>
          <a:p>
            <a:endParaRPr lang="hr-HR" dirty="0"/>
          </a:p>
        </p:txBody>
      </p:sp>
    </p:spTree>
    <p:extLst>
      <p:ext uri="{BB962C8B-B14F-4D97-AF65-F5344CB8AC3E}">
        <p14:creationId xmlns:p14="http://schemas.microsoft.com/office/powerpoint/2010/main" xmlns="" val="25579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Izborna tijela (čl. 59. st. 1. Zakona)</a:t>
            </a:r>
            <a:endParaRPr lang="hr-HR" b="1" dirty="0"/>
          </a:p>
        </p:txBody>
      </p:sp>
      <p:sp>
        <p:nvSpPr>
          <p:cNvPr id="3" name="Content Placeholder 2"/>
          <p:cNvSpPr>
            <a:spLocks noGrp="1"/>
          </p:cNvSpPr>
          <p:nvPr>
            <p:ph idx="1"/>
          </p:nvPr>
        </p:nvSpPr>
        <p:spPr/>
        <p:txBody>
          <a:bodyPr>
            <a:normAutofit/>
          </a:bodyPr>
          <a:lstStyle/>
          <a:p>
            <a:r>
              <a:rPr lang="hr-HR" dirty="0"/>
              <a:t>Državno izborno povjerenstvo</a:t>
            </a:r>
          </a:p>
          <a:p>
            <a:r>
              <a:rPr lang="hr-HR" dirty="0"/>
              <a:t>Županijska izborna povjerenstva</a:t>
            </a:r>
          </a:p>
          <a:p>
            <a:r>
              <a:rPr lang="hr-HR" dirty="0"/>
              <a:t>Izborno povjerenstvo Grada Zagreba</a:t>
            </a:r>
          </a:p>
          <a:p>
            <a:r>
              <a:rPr lang="hr-HR" dirty="0"/>
              <a:t>Gradska i općinska izborna povjerenstva</a:t>
            </a:r>
          </a:p>
          <a:p>
            <a:r>
              <a:rPr lang="hr-HR" dirty="0"/>
              <a:t>Birački odbori</a:t>
            </a:r>
          </a:p>
          <a:p>
            <a:pPr>
              <a:buNone/>
            </a:pPr>
            <a:endParaRPr lang="hr-HR" dirty="0"/>
          </a:p>
          <a:p>
            <a:endParaRPr lang="hr-HR" dirty="0"/>
          </a:p>
        </p:txBody>
      </p:sp>
    </p:spTree>
    <p:extLst>
      <p:ext uri="{BB962C8B-B14F-4D97-AF65-F5344CB8AC3E}">
        <p14:creationId xmlns:p14="http://schemas.microsoft.com/office/powerpoint/2010/main" xmlns="" val="4256322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t>Sastav izbornih povjerenstava (čl. 41. Zakona)</a:t>
            </a:r>
            <a:endParaRPr lang="hr-HR" b="1" dirty="0"/>
          </a:p>
        </p:txBody>
      </p:sp>
      <p:sp>
        <p:nvSpPr>
          <p:cNvPr id="3" name="Content Placeholder 2"/>
          <p:cNvSpPr>
            <a:spLocks noGrp="1"/>
          </p:cNvSpPr>
          <p:nvPr>
            <p:ph idx="1"/>
          </p:nvPr>
        </p:nvSpPr>
        <p:spPr/>
        <p:txBody>
          <a:bodyPr>
            <a:normAutofit fontScale="62500" lnSpcReduction="20000"/>
          </a:bodyPr>
          <a:lstStyle/>
          <a:p>
            <a:pPr>
              <a:buNone/>
            </a:pPr>
            <a:r>
              <a:rPr lang="hr-HR" b="1" i="1" dirty="0"/>
              <a:t>Stalni sastav</a:t>
            </a:r>
            <a:r>
              <a:rPr lang="hr-HR" b="1" dirty="0"/>
              <a:t> </a:t>
            </a:r>
          </a:p>
          <a:p>
            <a:pPr lvl="0"/>
            <a:r>
              <a:rPr lang="hr-HR" dirty="0"/>
              <a:t>predsjednik, potpredsjednik i 4 člana</a:t>
            </a:r>
          </a:p>
          <a:p>
            <a:pPr marL="0" lvl="0" indent="0">
              <a:buNone/>
            </a:pPr>
            <a:r>
              <a:rPr lang="hr-HR" b="1" i="1" dirty="0">
                <a:solidFill>
                  <a:srgbClr val="0070C0"/>
                </a:solidFill>
              </a:rPr>
              <a:t>Imenovani tijekom veljače 2017.</a:t>
            </a:r>
          </a:p>
          <a:p>
            <a:pPr>
              <a:buNone/>
            </a:pPr>
            <a:endParaRPr lang="hr-HR" dirty="0"/>
          </a:p>
          <a:p>
            <a:pPr>
              <a:buNone/>
            </a:pPr>
            <a:r>
              <a:rPr lang="hr-HR" b="1" i="1" dirty="0"/>
              <a:t>Prošireni sastav</a:t>
            </a:r>
            <a:r>
              <a:rPr lang="hr-HR" b="1" dirty="0"/>
              <a:t> </a:t>
            </a:r>
          </a:p>
          <a:p>
            <a:pPr lvl="0" algn="just"/>
            <a:r>
              <a:rPr lang="hr-HR" dirty="0"/>
              <a:t>3 predstavnika većinske političke stranke/političkih stranaka + 3 predstavnika oporbene političke stranke/političkih stranaka</a:t>
            </a:r>
          </a:p>
          <a:p>
            <a:pPr lvl="0" algn="just"/>
            <a:r>
              <a:rPr lang="hr-HR" u="sng" dirty="0"/>
              <a:t>od toga:</a:t>
            </a:r>
            <a:r>
              <a:rPr lang="hr-HR" dirty="0"/>
              <a:t> 2 predstavnika većinske političke stranke/političkih stranaka i 2 predstavnika oporbene političke stranke/političkih stranaka sukladno stranačkom sastavu predstavničkog tijela JLS, a 1 predstavnik većinske političke stranke/političkih stranaka i 1 predstavnik oporbene političke stranke/političkih stranaka sukladno stranačkom sastavu predstavničkog tijela JLP(R)S</a:t>
            </a:r>
          </a:p>
          <a:p>
            <a:pPr marL="0" lvl="0" indent="0" algn="just">
              <a:buNone/>
            </a:pPr>
            <a:r>
              <a:rPr lang="hr-HR" b="1" i="1" dirty="0" smtClean="0">
                <a:solidFill>
                  <a:srgbClr val="0070C0"/>
                </a:solidFill>
              </a:rPr>
              <a:t>Određuje se u roku od 8 dana od dana stupanja na snagu Odluke Vlade RH o raspisivanju izbora.</a:t>
            </a:r>
            <a:endParaRPr lang="hr-HR" b="1" i="1" dirty="0">
              <a:solidFill>
                <a:srgbClr val="0070C0"/>
              </a:solidFill>
            </a:endParaRPr>
          </a:p>
          <a:p>
            <a:pPr marL="0" lvl="0" indent="0" algn="just">
              <a:buNone/>
            </a:pPr>
            <a:r>
              <a:rPr lang="hr-HR" b="1" i="1" dirty="0">
                <a:solidFill>
                  <a:srgbClr val="0070C0"/>
                </a:solidFill>
              </a:rPr>
              <a:t>Mjerodavan je sastav predstavničkih tijela u trenutku njihova raspuštanja!</a:t>
            </a:r>
          </a:p>
          <a:p>
            <a:endParaRPr lang="hr-HR" dirty="0"/>
          </a:p>
        </p:txBody>
      </p:sp>
    </p:spTree>
    <p:extLst>
      <p:ext uri="{BB962C8B-B14F-4D97-AF65-F5344CB8AC3E}">
        <p14:creationId xmlns:p14="http://schemas.microsoft.com/office/powerpoint/2010/main" xmlns="" val="2391774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lumMod val="50000"/>
                <a:lumOff val="50000"/>
              </a:schemeClr>
            </a:solidFill>
          </a:ln>
        </p:spPr>
        <p:txBody>
          <a:bodyPr>
            <a:normAutofit/>
          </a:bodyPr>
          <a:lstStyle/>
          <a:p>
            <a:pPr lvl="0"/>
            <a:r>
              <a:rPr lang="hr-HR" b="1" dirty="0"/>
              <a:t>Biračko </a:t>
            </a:r>
            <a:r>
              <a:rPr lang="hr-HR" b="1" dirty="0" smtClean="0"/>
              <a:t>pravo</a:t>
            </a:r>
            <a:endParaRPr lang="hr-HR" dirty="0"/>
          </a:p>
        </p:txBody>
      </p:sp>
      <p:sp>
        <p:nvSpPr>
          <p:cNvPr id="3" name="Content Placeholder 2"/>
          <p:cNvSpPr>
            <a:spLocks noGrp="1"/>
          </p:cNvSpPr>
          <p:nvPr>
            <p:ph idx="1"/>
          </p:nvPr>
        </p:nvSpPr>
        <p:spPr/>
        <p:txBody>
          <a:bodyPr>
            <a:normAutofit/>
          </a:bodyPr>
          <a:lstStyle/>
          <a:p>
            <a:pPr>
              <a:buNone/>
            </a:pPr>
            <a:r>
              <a:rPr lang="hr-HR" b="1" i="1" dirty="0"/>
              <a:t>Aktivno:</a:t>
            </a:r>
            <a:endParaRPr lang="hr-HR" b="1" dirty="0"/>
          </a:p>
          <a:p>
            <a:pPr lvl="0" algn="just"/>
            <a:r>
              <a:rPr lang="hr-HR" dirty="0"/>
              <a:t>hrvatski državljani s navršenih 18 godina života</a:t>
            </a:r>
          </a:p>
          <a:p>
            <a:pPr lvl="0" algn="just"/>
            <a:r>
              <a:rPr lang="hr-HR" dirty="0"/>
              <a:t>prebivalište na području jedinice za čija se tijela izbori </a:t>
            </a:r>
            <a:r>
              <a:rPr lang="hr-HR" dirty="0" smtClean="0"/>
              <a:t>provode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normAutofit fontScale="92500" lnSpcReduction="10000"/>
          </a:bodyPr>
          <a:lstStyle/>
          <a:p>
            <a:pPr>
              <a:buNone/>
            </a:pPr>
            <a:r>
              <a:rPr lang="hr-HR" b="1" i="1" dirty="0"/>
              <a:t>Pasivno:</a:t>
            </a:r>
            <a:endParaRPr lang="hr-HR" b="1" dirty="0"/>
          </a:p>
          <a:p>
            <a:pPr lvl="0" algn="just"/>
            <a:r>
              <a:rPr lang="hr-HR" u="sng" dirty="0"/>
              <a:t>izbori za članove predstavničkih tijela:</a:t>
            </a:r>
            <a:r>
              <a:rPr lang="hr-HR" dirty="0"/>
              <a:t> birači </a:t>
            </a:r>
            <a:r>
              <a:rPr lang="hr-HR" dirty="0" smtClean="0"/>
              <a:t>koji </a:t>
            </a:r>
            <a:r>
              <a:rPr lang="hr-HR" dirty="0"/>
              <a:t>na dan stupanja na snagu odluke o raspisivanju izbora imaju prijavljeno prebivalište na području jedinice za čije se predstavničko tijelo </a:t>
            </a:r>
            <a:r>
              <a:rPr lang="hr-HR" dirty="0" smtClean="0"/>
              <a:t>izbori provode</a:t>
            </a:r>
            <a:endParaRPr lang="hr-HR" dirty="0"/>
          </a:p>
          <a:p>
            <a:pPr lvl="0" algn="just"/>
            <a:r>
              <a:rPr lang="hr-HR" u="sng" dirty="0"/>
              <a:t>izbori za izvršnu vlast: </a:t>
            </a:r>
            <a:r>
              <a:rPr lang="hr-HR" dirty="0"/>
              <a:t>birači koji na dan stupanja na snagu odluke o raspisivanju izbora imaju prijavljeno prebivalište </a:t>
            </a:r>
            <a:r>
              <a:rPr lang="hr-HR" b="1" dirty="0"/>
              <a:t>najmanje šest mjeseci </a:t>
            </a:r>
            <a:r>
              <a:rPr lang="hr-HR" dirty="0"/>
              <a:t>na području jedinice za čije se tijelo izbori provode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Aktivno i pasivno biračko pravo državljana drugih država članica Europske unije </a:t>
            </a:r>
            <a:endParaRPr lang="hr-HR" b="1" dirty="0"/>
          </a:p>
        </p:txBody>
      </p:sp>
      <p:sp>
        <p:nvSpPr>
          <p:cNvPr id="3" name="Rezervirano mjesto sadržaja 2"/>
          <p:cNvSpPr>
            <a:spLocks noGrp="1"/>
          </p:cNvSpPr>
          <p:nvPr>
            <p:ph idx="1"/>
          </p:nvPr>
        </p:nvSpPr>
        <p:spPr/>
        <p:txBody>
          <a:bodyPr/>
          <a:lstStyle/>
          <a:p>
            <a:endParaRPr lang="hr-HR" dirty="0" smtClean="0"/>
          </a:p>
          <a:p>
            <a:r>
              <a:rPr lang="hr-HR" dirty="0"/>
              <a:t>n</a:t>
            </a:r>
            <a:r>
              <a:rPr lang="hr-HR" dirty="0" smtClean="0"/>
              <a:t>a izborima za članove predstavničkih tijela JLP(R)S, u skladu sa posebnim zakonom </a:t>
            </a:r>
            <a:r>
              <a:rPr lang="hr-HR" b="1" dirty="0" smtClean="0"/>
              <a:t>→</a:t>
            </a:r>
            <a:r>
              <a:rPr lang="hr-HR" dirty="0"/>
              <a:t> </a:t>
            </a:r>
            <a:r>
              <a:rPr lang="hr-HR" dirty="0" smtClean="0"/>
              <a:t>Zakonom </a:t>
            </a:r>
            <a:r>
              <a:rPr lang="hr-HR" dirty="0"/>
              <a:t>o pravu državljana drugih država članica Europske unije u izborima za predstavnička tijela jedinica lokalne i područne (regionalne) </a:t>
            </a:r>
            <a:r>
              <a:rPr lang="hr-HR" dirty="0" smtClean="0"/>
              <a:t>samouprave</a:t>
            </a:r>
          </a:p>
          <a:p>
            <a:endParaRPr lang="hr-HR" dirty="0"/>
          </a:p>
          <a:p>
            <a:endParaRPr lang="hr-HR" dirty="0"/>
          </a:p>
        </p:txBody>
      </p:sp>
    </p:spTree>
    <p:extLst>
      <p:ext uri="{BB962C8B-B14F-4D97-AF65-F5344CB8AC3E}">
        <p14:creationId xmlns:p14="http://schemas.microsoft.com/office/powerpoint/2010/main" xmlns="" val="3790354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ivi tonovi">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ije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681</TotalTime>
  <Words>2166</Words>
  <Application>Microsoft Office PowerPoint</Application>
  <PresentationFormat>Prikaz na zaslonu (4:3)</PresentationFormat>
  <Paragraphs>210</Paragraphs>
  <Slides>36</Slides>
  <Notes>1</Notes>
  <HiddenSlides>0</HiddenSlides>
  <MMClips>0</MMClips>
  <ScaleCrop>false</ScaleCrop>
  <HeadingPairs>
    <vt:vector size="4" baseType="variant">
      <vt:variant>
        <vt:lpstr>Tema</vt:lpstr>
      </vt:variant>
      <vt:variant>
        <vt:i4>1</vt:i4>
      </vt:variant>
      <vt:variant>
        <vt:lpstr>Naslovi slajdova</vt:lpstr>
      </vt:variant>
      <vt:variant>
        <vt:i4>36</vt:i4>
      </vt:variant>
    </vt:vector>
  </HeadingPairs>
  <TitlesOfParts>
    <vt:vector size="37" baseType="lpstr">
      <vt:lpstr>Office Theme</vt:lpstr>
      <vt:lpstr>Edukacije županijskih, gradskih i općinskih izbornih povjerenstava te Izbornog povjerenstva Grada Zagreba – lokalni izbori 2017.</vt:lpstr>
      <vt:lpstr>Lokalni izbori – 21. svibnja 2017.</vt:lpstr>
      <vt:lpstr>Što su to „lokalni izbori”?</vt:lpstr>
      <vt:lpstr>Izborni sustavi</vt:lpstr>
      <vt:lpstr>Izborna tijela (čl. 59. st. 1. Zakona)</vt:lpstr>
      <vt:lpstr>Sastav izbornih povjerenstava (čl. 41. Zakona)</vt:lpstr>
      <vt:lpstr>Biračko pravo</vt:lpstr>
      <vt:lpstr>Slajd 8</vt:lpstr>
      <vt:lpstr>Aktivno i pasivno biračko pravo državljana drugih država članica Europske unije </vt:lpstr>
      <vt:lpstr>Obavijest državljanima drugih država članica Europske unije</vt:lpstr>
      <vt:lpstr>Kandidiranje</vt:lpstr>
      <vt:lpstr>Zabrana kandidiranja</vt:lpstr>
      <vt:lpstr>Nespojivost dužnosti</vt:lpstr>
      <vt:lpstr>Ovlašteni predlagatelji kandidacijskih lista/kandidatura</vt:lpstr>
      <vt:lpstr>Obavezni obrasci prilikom kandidiranja</vt:lpstr>
      <vt:lpstr>Primjena Zakona o ravnopravnosti spolova na izborima za članove predstavničkih tijela JLP(R)S</vt:lpstr>
      <vt:lpstr>Uklanjanje nedostataka u prijedlogu kandidacijske liste/kandidature (čl. 21. Zakona)</vt:lpstr>
      <vt:lpstr>Utvrđivanje pravovaljanosti i prihvaćanje kandidacijskih lista/ kandidatura (čl. 22. Zakona)</vt:lpstr>
      <vt:lpstr>Zbirna lista – čl. 23. Zakona</vt:lpstr>
      <vt:lpstr>Sadržaj zbirne liste kandidacijskih lista/kandidatura</vt:lpstr>
      <vt:lpstr>Objava kandidacijskih i zbirnih lista te kandidatura</vt:lpstr>
      <vt:lpstr>Biračka mjesta</vt:lpstr>
      <vt:lpstr>Određivanje biračkih mjesta </vt:lpstr>
      <vt:lpstr>Birački odbori - sastav (čl. 42. Zakona)</vt:lpstr>
      <vt:lpstr>Birački odbori – prava i obveze</vt:lpstr>
      <vt:lpstr>Birački odbori - edukacija</vt:lpstr>
      <vt:lpstr>Zapisnici o radu biračkih odbora</vt:lpstr>
      <vt:lpstr>Slajd 28</vt:lpstr>
      <vt:lpstr>Zapisnici o radu izbornih tijela</vt:lpstr>
      <vt:lpstr>Slajd 30</vt:lpstr>
      <vt:lpstr>Objava rezultata glasovanja</vt:lpstr>
      <vt:lpstr>Promatrači</vt:lpstr>
      <vt:lpstr>Promatrači – mjerodavno pravo  </vt:lpstr>
      <vt:lpstr>Izlučivanje registraturnog gradiva </vt:lpstr>
      <vt:lpstr>Postupak izlučivanja</vt:lpstr>
      <vt:lpstr>Slajd 36</vt:lpstr>
    </vt:vector>
  </TitlesOfParts>
  <Company>APIS 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apisit</dc:creator>
  <cp:lastModifiedBy>DIP</cp:lastModifiedBy>
  <cp:revision>50</cp:revision>
  <dcterms:created xsi:type="dcterms:W3CDTF">2013-04-18T06:31:02Z</dcterms:created>
  <dcterms:modified xsi:type="dcterms:W3CDTF">2017-03-01T19:24:11Z</dcterms:modified>
</cp:coreProperties>
</file>